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1"/>
  </p:notesMasterIdLst>
  <p:sldIdLst>
    <p:sldId id="256" r:id="rId2"/>
    <p:sldId id="257" r:id="rId3"/>
    <p:sldId id="258" r:id="rId4"/>
    <p:sldId id="283" r:id="rId5"/>
    <p:sldId id="279" r:id="rId6"/>
    <p:sldId id="282" r:id="rId7"/>
    <p:sldId id="259" r:id="rId8"/>
    <p:sldId id="264" r:id="rId9"/>
    <p:sldId id="265" r:id="rId10"/>
    <p:sldId id="267" r:id="rId11"/>
    <p:sldId id="269" r:id="rId12"/>
    <p:sldId id="270" r:id="rId13"/>
    <p:sldId id="286" r:id="rId14"/>
    <p:sldId id="303" r:id="rId15"/>
    <p:sldId id="288" r:id="rId16"/>
    <p:sldId id="273" r:id="rId17"/>
    <p:sldId id="304" r:id="rId18"/>
    <p:sldId id="291" r:id="rId19"/>
    <p:sldId id="292" r:id="rId20"/>
    <p:sldId id="294" r:id="rId21"/>
    <p:sldId id="295" r:id="rId22"/>
    <p:sldId id="296" r:id="rId23"/>
    <p:sldId id="297" r:id="rId24"/>
    <p:sldId id="298" r:id="rId25"/>
    <p:sldId id="299" r:id="rId26"/>
    <p:sldId id="300" r:id="rId27"/>
    <p:sldId id="301" r:id="rId28"/>
    <p:sldId id="277" r:id="rId29"/>
    <p:sldId id="306" r:id="rId30"/>
    <p:sldId id="307" r:id="rId31"/>
    <p:sldId id="308" r:id="rId32"/>
    <p:sldId id="271" r:id="rId33"/>
    <p:sldId id="272" r:id="rId34"/>
    <p:sldId id="274" r:id="rId35"/>
    <p:sldId id="276" r:id="rId36"/>
    <p:sldId id="309" r:id="rId37"/>
    <p:sldId id="311" r:id="rId38"/>
    <p:sldId id="278" r:id="rId39"/>
    <p:sldId id="28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49FCD-0170-4FBA-B1F6-17FF326DE419}" v="21" dt="2023-10-19T14:42:09.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95" d="100"/>
          <a:sy n="95" d="100"/>
        </p:scale>
        <p:origin x="4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512f92fc2f30666c/Documents/Research/DHS/LFREntropyResultsComplete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r>
              <a:rPr lang="en-US"/>
              <a:t>Caviar LFR Networks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8.55531496062992E-2"/>
          <c:y val="6.0185185185185182E-2"/>
          <c:w val="0.88389129483814521"/>
          <c:h val="0.8416746864975212"/>
        </c:manualLayout>
      </c:layout>
      <c:lineChart>
        <c:grouping val="standard"/>
        <c:varyColors val="0"/>
        <c:ser>
          <c:idx val="1"/>
          <c:order val="0"/>
          <c:tx>
            <c:strRef>
              <c:f>Sheet1!$D$2</c:f>
              <c:strCache>
                <c:ptCount val="1"/>
                <c:pt idx="0">
                  <c:v>Baseline median</c:v>
                </c:pt>
              </c:strCache>
            </c:strRef>
          </c:tx>
          <c:spPr>
            <a:ln w="28575" cap="rnd">
              <a:solidFill>
                <a:schemeClr val="accent2"/>
              </a:solidFill>
              <a:round/>
            </a:ln>
            <a:effectLst/>
          </c:spPr>
          <c:marker>
            <c:symbol val="none"/>
          </c:marker>
          <c:cat>
            <c:strRef>
              <c:f>Sheet1!$B$3:$B$7</c:f>
              <c:strCache>
                <c:ptCount val="5"/>
                <c:pt idx="0">
                  <c:v>LFR1</c:v>
                </c:pt>
                <c:pt idx="1">
                  <c:v>LFR2</c:v>
                </c:pt>
                <c:pt idx="2">
                  <c:v>LFR3</c:v>
                </c:pt>
                <c:pt idx="3">
                  <c:v>LFR4</c:v>
                </c:pt>
                <c:pt idx="4">
                  <c:v>LFR5</c:v>
                </c:pt>
              </c:strCache>
            </c:strRef>
          </c:cat>
          <c:val>
            <c:numRef>
              <c:f>Sheet1!$D$3:$D$7</c:f>
              <c:numCache>
                <c:formatCode>General</c:formatCode>
                <c:ptCount val="5"/>
                <c:pt idx="0">
                  <c:v>0.71299999999999997</c:v>
                </c:pt>
                <c:pt idx="1">
                  <c:v>0.69799999999999995</c:v>
                </c:pt>
                <c:pt idx="2">
                  <c:v>0.67200000000000004</c:v>
                </c:pt>
                <c:pt idx="3">
                  <c:v>0.56999999999999995</c:v>
                </c:pt>
                <c:pt idx="4">
                  <c:v>0.57099999999999995</c:v>
                </c:pt>
              </c:numCache>
            </c:numRef>
          </c:val>
          <c:smooth val="0"/>
          <c:extLst>
            <c:ext xmlns:c16="http://schemas.microsoft.com/office/drawing/2014/chart" uri="{C3380CC4-5D6E-409C-BE32-E72D297353CC}">
              <c16:uniqueId val="{00000000-BC6E-4D21-8972-ED5888EF670C}"/>
            </c:ext>
          </c:extLst>
        </c:ser>
        <c:ser>
          <c:idx val="0"/>
          <c:order val="1"/>
          <c:tx>
            <c:strRef>
              <c:f>Sheet1!$C$2</c:f>
              <c:strCache>
                <c:ptCount val="1"/>
                <c:pt idx="0">
                  <c:v>Baseline mean</c:v>
                </c:pt>
              </c:strCache>
            </c:strRef>
          </c:tx>
          <c:spPr>
            <a:ln w="28575" cap="rnd">
              <a:solidFill>
                <a:schemeClr val="accent4"/>
              </a:solidFill>
              <a:round/>
            </a:ln>
            <a:effectLst/>
          </c:spPr>
          <c:marker>
            <c:symbol val="none"/>
          </c:marker>
          <c:cat>
            <c:strRef>
              <c:f>Sheet1!$B$3:$B$7</c:f>
              <c:strCache>
                <c:ptCount val="5"/>
                <c:pt idx="0">
                  <c:v>LFR1</c:v>
                </c:pt>
                <c:pt idx="1">
                  <c:v>LFR2</c:v>
                </c:pt>
                <c:pt idx="2">
                  <c:v>LFR3</c:v>
                </c:pt>
                <c:pt idx="3">
                  <c:v>LFR4</c:v>
                </c:pt>
                <c:pt idx="4">
                  <c:v>LFR5</c:v>
                </c:pt>
              </c:strCache>
            </c:strRef>
          </c:cat>
          <c:val>
            <c:numRef>
              <c:f>Sheet1!$C$3:$C$7</c:f>
              <c:numCache>
                <c:formatCode>General</c:formatCode>
                <c:ptCount val="5"/>
                <c:pt idx="0">
                  <c:v>0.747</c:v>
                </c:pt>
                <c:pt idx="1">
                  <c:v>0.70099999999999996</c:v>
                </c:pt>
                <c:pt idx="2">
                  <c:v>0.68100000000000005</c:v>
                </c:pt>
                <c:pt idx="3">
                  <c:v>0.59299999999999997</c:v>
                </c:pt>
                <c:pt idx="4">
                  <c:v>0.65900000000000003</c:v>
                </c:pt>
              </c:numCache>
            </c:numRef>
          </c:val>
          <c:smooth val="0"/>
          <c:extLst>
            <c:ext xmlns:c16="http://schemas.microsoft.com/office/drawing/2014/chart" uri="{C3380CC4-5D6E-409C-BE32-E72D297353CC}">
              <c16:uniqueId val="{00000001-BC6E-4D21-8972-ED5888EF670C}"/>
            </c:ext>
          </c:extLst>
        </c:ser>
        <c:ser>
          <c:idx val="4"/>
          <c:order val="2"/>
          <c:tx>
            <c:v>C*</c:v>
          </c:tx>
          <c:spPr>
            <a:ln w="28575" cap="rnd">
              <a:solidFill>
                <a:schemeClr val="accent1"/>
              </a:solidFill>
              <a:round/>
            </a:ln>
            <a:effectLst/>
          </c:spPr>
          <c:marker>
            <c:symbol val="none"/>
          </c:marker>
          <c:cat>
            <c:strRef>
              <c:f>Sheet1!$B$3:$B$7</c:f>
              <c:strCache>
                <c:ptCount val="5"/>
                <c:pt idx="0">
                  <c:v>LFR1</c:v>
                </c:pt>
                <c:pt idx="1">
                  <c:v>LFR2</c:v>
                </c:pt>
                <c:pt idx="2">
                  <c:v>LFR3</c:v>
                </c:pt>
                <c:pt idx="3">
                  <c:v>LFR4</c:v>
                </c:pt>
                <c:pt idx="4">
                  <c:v>LFR5</c:v>
                </c:pt>
              </c:strCache>
            </c:strRef>
          </c:cat>
          <c:val>
            <c:numRef>
              <c:f>Sheet1!$G$3:$G$7</c:f>
              <c:numCache>
                <c:formatCode>General</c:formatCode>
                <c:ptCount val="5"/>
                <c:pt idx="0">
                  <c:v>0.74399999999999999</c:v>
                </c:pt>
                <c:pt idx="1">
                  <c:v>0.74</c:v>
                </c:pt>
                <c:pt idx="2">
                  <c:v>0.72599999999999998</c:v>
                </c:pt>
                <c:pt idx="3">
                  <c:v>0.72199999999999998</c:v>
                </c:pt>
                <c:pt idx="4">
                  <c:v>0.71499999999999997</c:v>
                </c:pt>
              </c:numCache>
            </c:numRef>
          </c:val>
          <c:smooth val="0"/>
          <c:extLst>
            <c:ext xmlns:c16="http://schemas.microsoft.com/office/drawing/2014/chart" uri="{C3380CC4-5D6E-409C-BE32-E72D297353CC}">
              <c16:uniqueId val="{00000002-BC6E-4D21-8972-ED5888EF670C}"/>
            </c:ext>
          </c:extLst>
        </c:ser>
        <c:dLbls>
          <c:showLegendKey val="0"/>
          <c:showVal val="0"/>
          <c:showCatName val="0"/>
          <c:showSerName val="0"/>
          <c:showPercent val="0"/>
          <c:showBubbleSize val="0"/>
        </c:dLbls>
        <c:smooth val="0"/>
        <c:axId val="1248996063"/>
        <c:axId val="1248998463"/>
      </c:lineChart>
      <c:catAx>
        <c:axId val="1248996063"/>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248998463"/>
        <c:crosses val="autoZero"/>
        <c:auto val="1"/>
        <c:lblAlgn val="ctr"/>
        <c:lblOffset val="100"/>
        <c:noMultiLvlLbl val="0"/>
      </c:catAx>
      <c:valAx>
        <c:axId val="124899846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r>
                  <a:rPr lang="en-US"/>
                  <a:t>NMI Score</a:t>
                </a:r>
              </a:p>
            </c:rich>
          </c:tx>
          <c:layout>
            <c:manualLayout>
              <c:xMode val="edge"/>
              <c:yMode val="edge"/>
              <c:x val="0"/>
              <c:y val="0.369112715077281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1248996063"/>
        <c:crosses val="autoZero"/>
        <c:crossBetween val="midCat"/>
      </c:valAx>
      <c:spPr>
        <a:noFill/>
        <a:ln>
          <a:noFill/>
        </a:ln>
        <a:effectLst/>
      </c:spPr>
    </c:plotArea>
    <c:legend>
      <c:legendPos val="b"/>
      <c:layout>
        <c:manualLayout>
          <c:xMode val="edge"/>
          <c:yMode val="edge"/>
          <c:x val="0.19553850768653916"/>
          <c:y val="0.85560161973490267"/>
          <c:w val="0.6565420322459693"/>
          <c:h val="4.69731888941857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lumMod val="95000"/>
              <a:lumOff val="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98CC4-C6EB-421C-B5FB-EB7F19A38401}"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2EDFD-28B8-4E60-84D4-B0A4F5D0F73B}" type="slidenum">
              <a:rPr lang="en-US" smtClean="0"/>
              <a:t>‹#›</a:t>
            </a:fld>
            <a:endParaRPr lang="en-US"/>
          </a:p>
        </p:txBody>
      </p:sp>
    </p:spTree>
    <p:extLst>
      <p:ext uri="{BB962C8B-B14F-4D97-AF65-F5344CB8AC3E}">
        <p14:creationId xmlns:p14="http://schemas.microsoft.com/office/powerpoint/2010/main" val="59041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719EF-B8A8-42C0-A8D6-A02D4E83A062}"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4D61F-D5D4-4E77-BDBE-31793D33542C}"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CCAD5-3648-4287-AF8E-236A6223C57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5FAED-7C0F-4348-88AC-01B166A3BDDF}"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52C3F-E10B-4BB0-AB9E-CDEDE53BD07A}"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276C77-B2DC-4DA9-8FC0-9EAE7FE6E545}"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61700-CDD0-4524-AB3A-DB9D6C43B210}"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F1CDA-03DF-4277-9085-A0DD72E50063}"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1131A5-F709-40A8-A3CC-5993B2D018D3}"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41E16-88D9-44D4-B849-027ED65121D7}"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86AAA3-E06B-4926-97FE-4D2A350815BA}" type="datetime1">
              <a:rPr lang="en-US" smtClean="0"/>
              <a:t>10/19/2023</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99017B-64D9-4BA2-9996-36448A55C1A4}" type="datetime1">
              <a:rPr lang="en-US" smtClean="0"/>
              <a:t>10/19/2023</a:t>
            </a:fld>
            <a:endParaRPr lang="en-US" dirty="0"/>
          </a:p>
        </p:txBody>
      </p:sp>
      <p:sp>
        <p:nvSpPr>
          <p:cNvPr id="8" name="Footer Placeholder 7"/>
          <p:cNvSpPr>
            <a:spLocks noGrp="1"/>
          </p:cNvSpPr>
          <p:nvPr>
            <p:ph type="ftr" sz="quarter" idx="11"/>
          </p:nvPr>
        </p:nvSpPr>
        <p:spPr/>
        <p:txBody>
          <a:bodyPr/>
          <a:lstStyle/>
          <a:p>
            <a:r>
              <a:rPr lang="en-US"/>
              <a:t>#</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DD2220-32BB-4EC3-B5D7-B592A5BBD8DF}" type="datetime1">
              <a:rPr lang="en-US" smtClean="0"/>
              <a:t>10/19/2023</a:t>
            </a:fld>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53394-A7CF-4D99-9893-2828CE35B413}" type="datetime1">
              <a:rPr lang="en-US" smtClean="0"/>
              <a:t>10/19/2023</a:t>
            </a:fld>
            <a:endParaRPr lang="en-US" dirty="0"/>
          </a:p>
        </p:txBody>
      </p:sp>
      <p:sp>
        <p:nvSpPr>
          <p:cNvPr id="3" name="Footer Placeholder 2"/>
          <p:cNvSpPr>
            <a:spLocks noGrp="1"/>
          </p:cNvSpPr>
          <p:nvPr>
            <p:ph type="ftr" sz="quarter" idx="11"/>
          </p:nvPr>
        </p:nvSpPr>
        <p:spPr/>
        <p:txBody>
          <a:bodyPr/>
          <a:lstStyle/>
          <a:p>
            <a:r>
              <a:rPr lang="en-US"/>
              <a: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BCE0B7-7391-4862-9BB1-1892E99FA138}" type="datetime1">
              <a:rPr lang="en-US" smtClean="0"/>
              <a:t>10/19/2023</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2E629E-AC68-4D39-BDC6-8D515C5A9B09}" type="datetime1">
              <a:rPr lang="en-US" smtClean="0"/>
              <a:t>10/19/2023</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173635-EE10-4192-8D09-2F4018669940}" type="datetime1">
              <a:rPr lang="en-US" smtClean="0"/>
              <a:t>10/19/2023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026B-885E-248D-12A7-FB2D08C7F492}"/>
              </a:ext>
            </a:extLst>
          </p:cNvPr>
          <p:cNvSpPr>
            <a:spLocks noGrp="1"/>
          </p:cNvSpPr>
          <p:nvPr>
            <p:ph type="ctrTitle"/>
          </p:nvPr>
        </p:nvSpPr>
        <p:spPr/>
        <p:txBody>
          <a:bodyPr/>
          <a:lstStyle/>
          <a:p>
            <a:r>
              <a:rPr lang="en-US" dirty="0"/>
              <a:t>Response Prediction and Clustering on Social and Criminal Networks</a:t>
            </a:r>
          </a:p>
        </p:txBody>
      </p:sp>
      <p:sp>
        <p:nvSpPr>
          <p:cNvPr id="3" name="Subtitle 2">
            <a:extLst>
              <a:ext uri="{FF2B5EF4-FFF2-40B4-BE49-F238E27FC236}">
                <a16:creationId xmlns:a16="http://schemas.microsoft.com/office/drawing/2014/main" id="{9152779B-C789-6DDD-8EA6-FA977E55D166}"/>
              </a:ext>
            </a:extLst>
          </p:cNvPr>
          <p:cNvSpPr>
            <a:spLocks noGrp="1"/>
          </p:cNvSpPr>
          <p:nvPr>
            <p:ph type="subTitle" idx="1"/>
          </p:nvPr>
        </p:nvSpPr>
        <p:spPr/>
        <p:txBody>
          <a:bodyPr/>
          <a:lstStyle/>
          <a:p>
            <a:r>
              <a:rPr lang="en-US" dirty="0"/>
              <a:t>By: Aamir Mandviwalla</a:t>
            </a:r>
          </a:p>
        </p:txBody>
      </p:sp>
    </p:spTree>
    <p:extLst>
      <p:ext uri="{BB962C8B-B14F-4D97-AF65-F5344CB8AC3E}">
        <p14:creationId xmlns:p14="http://schemas.microsoft.com/office/powerpoint/2010/main" val="132351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3891FE-DA15-4B94-AA7E-5B9FE82FE690}"/>
              </a:ext>
            </a:extLst>
          </p:cNvPr>
          <p:cNvPicPr>
            <a:picLocks noChangeAspect="1"/>
          </p:cNvPicPr>
          <p:nvPr/>
        </p:nvPicPr>
        <p:blipFill rotWithShape="1">
          <a:blip r:embed="rId2"/>
          <a:srcRect b="1130"/>
          <a:stretch/>
        </p:blipFill>
        <p:spPr>
          <a:xfrm>
            <a:off x="0" y="10"/>
            <a:ext cx="6936390" cy="6857990"/>
          </a:xfrm>
          <a:prstGeom prst="rect">
            <a:avLst/>
          </a:prstGeom>
        </p:spPr>
      </p:pic>
      <p:sp>
        <p:nvSpPr>
          <p:cNvPr id="8" name="Content Placeholder 7">
            <a:extLst>
              <a:ext uri="{FF2B5EF4-FFF2-40B4-BE49-F238E27FC236}">
                <a16:creationId xmlns:a16="http://schemas.microsoft.com/office/drawing/2014/main" id="{E512DB28-712A-318C-6597-2E542F127B2D}"/>
              </a:ext>
            </a:extLst>
          </p:cNvPr>
          <p:cNvSpPr>
            <a:spLocks noGrp="1"/>
          </p:cNvSpPr>
          <p:nvPr>
            <p:ph idx="1"/>
          </p:nvPr>
        </p:nvSpPr>
        <p:spPr>
          <a:xfrm>
            <a:off x="7531610" y="2434201"/>
            <a:ext cx="3822189" cy="3742762"/>
          </a:xfrm>
        </p:spPr>
        <p:txBody>
          <a:bodyPr>
            <a:normAutofit/>
          </a:bodyPr>
          <a:lstStyle/>
          <a:p>
            <a:r>
              <a:rPr lang="en-US" sz="2000" dirty="0"/>
              <a:t>Trend-Trend Maximum Spanning Tree</a:t>
            </a:r>
          </a:p>
        </p:txBody>
      </p:sp>
      <p:sp>
        <p:nvSpPr>
          <p:cNvPr id="2" name="Footer Placeholder 1">
            <a:extLst>
              <a:ext uri="{FF2B5EF4-FFF2-40B4-BE49-F238E27FC236}">
                <a16:creationId xmlns:a16="http://schemas.microsoft.com/office/drawing/2014/main" id="{DEB83C5F-D1E1-7803-FB88-67978B22E944}"/>
              </a:ext>
            </a:extLst>
          </p:cNvPr>
          <p:cNvSpPr>
            <a:spLocks noGrp="1"/>
          </p:cNvSpPr>
          <p:nvPr>
            <p:ph type="ftr" sz="quarter" idx="11"/>
          </p:nvPr>
        </p:nvSpPr>
        <p:spPr/>
        <p:txBody>
          <a:bodyPr/>
          <a:lstStyle/>
          <a:p>
            <a:r>
              <a:rPr lang="en-US"/>
              <a:t>#</a:t>
            </a:r>
            <a:endParaRPr lang="en-US" dirty="0"/>
          </a:p>
        </p:txBody>
      </p:sp>
      <p:sp>
        <p:nvSpPr>
          <p:cNvPr id="3" name="Slide Number Placeholder 2">
            <a:extLst>
              <a:ext uri="{FF2B5EF4-FFF2-40B4-BE49-F238E27FC236}">
                <a16:creationId xmlns:a16="http://schemas.microsoft.com/office/drawing/2014/main" id="{674909B2-FC23-F570-C492-DFE1481C5FA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1094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3891FE-DA15-4B94-AA7E-5B9FE82FE690}"/>
              </a:ext>
            </a:extLst>
          </p:cNvPr>
          <p:cNvPicPr>
            <a:picLocks noChangeAspect="1"/>
          </p:cNvPicPr>
          <p:nvPr/>
        </p:nvPicPr>
        <p:blipFill rotWithShape="1">
          <a:blip r:embed="rId2"/>
          <a:srcRect l="19267" r="47523" b="73466"/>
          <a:stretch/>
        </p:blipFill>
        <p:spPr>
          <a:xfrm>
            <a:off x="972115" y="1166099"/>
            <a:ext cx="5641848" cy="4507702"/>
          </a:xfrm>
          <a:prstGeom prst="rect">
            <a:avLst/>
          </a:prstGeom>
          <a:ln w="12700">
            <a:noFill/>
          </a:ln>
        </p:spPr>
      </p:pic>
      <p:sp>
        <p:nvSpPr>
          <p:cNvPr id="8" name="Content Placeholder 7">
            <a:extLst>
              <a:ext uri="{FF2B5EF4-FFF2-40B4-BE49-F238E27FC236}">
                <a16:creationId xmlns:a16="http://schemas.microsoft.com/office/drawing/2014/main" id="{E512DB28-712A-318C-6597-2E542F127B2D}"/>
              </a:ext>
            </a:extLst>
          </p:cNvPr>
          <p:cNvSpPr>
            <a:spLocks noGrp="1"/>
          </p:cNvSpPr>
          <p:nvPr>
            <p:ph idx="1"/>
          </p:nvPr>
        </p:nvSpPr>
        <p:spPr>
          <a:xfrm>
            <a:off x="7293817" y="2338388"/>
            <a:ext cx="4099607" cy="3678237"/>
          </a:xfrm>
        </p:spPr>
        <p:txBody>
          <a:bodyPr anchor="ctr">
            <a:normAutofit/>
          </a:bodyPr>
          <a:lstStyle/>
          <a:p>
            <a:pPr>
              <a:buClr>
                <a:srgbClr val="6EC09F"/>
              </a:buClr>
            </a:pPr>
            <a:r>
              <a:rPr lang="en-US" dirty="0"/>
              <a:t>Francois </a:t>
            </a:r>
            <a:r>
              <a:rPr lang="en-US" dirty="0" err="1"/>
              <a:t>Fillon</a:t>
            </a:r>
            <a:endParaRPr lang="en-US" sz="1800" dirty="0"/>
          </a:p>
        </p:txBody>
      </p:sp>
      <p:sp>
        <p:nvSpPr>
          <p:cNvPr id="2" name="Footer Placeholder 1">
            <a:extLst>
              <a:ext uri="{FF2B5EF4-FFF2-40B4-BE49-F238E27FC236}">
                <a16:creationId xmlns:a16="http://schemas.microsoft.com/office/drawing/2014/main" id="{E74EC8EF-33F0-1D22-B720-AB474095EE2D}"/>
              </a:ext>
            </a:extLst>
          </p:cNvPr>
          <p:cNvSpPr>
            <a:spLocks noGrp="1"/>
          </p:cNvSpPr>
          <p:nvPr>
            <p:ph type="ftr" sz="quarter" idx="11"/>
          </p:nvPr>
        </p:nvSpPr>
        <p:spPr/>
        <p:txBody>
          <a:bodyPr/>
          <a:lstStyle/>
          <a:p>
            <a:r>
              <a:rPr lang="en-US"/>
              <a:t>#</a:t>
            </a:r>
            <a:endParaRPr lang="en-US" dirty="0"/>
          </a:p>
        </p:txBody>
      </p:sp>
      <p:sp>
        <p:nvSpPr>
          <p:cNvPr id="3" name="Slide Number Placeholder 2">
            <a:extLst>
              <a:ext uri="{FF2B5EF4-FFF2-40B4-BE49-F238E27FC236}">
                <a16:creationId xmlns:a16="http://schemas.microsoft.com/office/drawing/2014/main" id="{1AE07290-9561-C3FE-CE7E-870888557B1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52358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3891FE-DA15-4B94-AA7E-5B9FE82FE690}"/>
              </a:ext>
            </a:extLst>
          </p:cNvPr>
          <p:cNvPicPr>
            <a:picLocks noChangeAspect="1"/>
          </p:cNvPicPr>
          <p:nvPr/>
        </p:nvPicPr>
        <p:blipFill rotWithShape="1">
          <a:blip r:embed="rId2"/>
          <a:srcRect l="1" t="43690" r="69239" b="28508"/>
          <a:stretch/>
        </p:blipFill>
        <p:spPr>
          <a:xfrm>
            <a:off x="1071600" y="960214"/>
            <a:ext cx="5442877" cy="4919472"/>
          </a:xfrm>
          <a:prstGeom prst="rect">
            <a:avLst/>
          </a:prstGeom>
          <a:ln w="12700">
            <a:noFill/>
          </a:ln>
        </p:spPr>
      </p:pic>
      <p:sp>
        <p:nvSpPr>
          <p:cNvPr id="8" name="Content Placeholder 7">
            <a:extLst>
              <a:ext uri="{FF2B5EF4-FFF2-40B4-BE49-F238E27FC236}">
                <a16:creationId xmlns:a16="http://schemas.microsoft.com/office/drawing/2014/main" id="{E512DB28-712A-318C-6597-2E542F127B2D}"/>
              </a:ext>
            </a:extLst>
          </p:cNvPr>
          <p:cNvSpPr>
            <a:spLocks noGrp="1"/>
          </p:cNvSpPr>
          <p:nvPr>
            <p:ph idx="1"/>
          </p:nvPr>
        </p:nvSpPr>
        <p:spPr>
          <a:xfrm>
            <a:off x="7293817" y="2338388"/>
            <a:ext cx="4099607" cy="3678237"/>
          </a:xfrm>
        </p:spPr>
        <p:txBody>
          <a:bodyPr anchor="ctr">
            <a:normAutofit/>
          </a:bodyPr>
          <a:lstStyle/>
          <a:p>
            <a:pPr>
              <a:buClr>
                <a:srgbClr val="6EC09F"/>
              </a:buClr>
            </a:pPr>
            <a:r>
              <a:rPr lang="en-US" sz="1800" dirty="0"/>
              <a:t>Marine Le Pen (</a:t>
            </a:r>
            <a:r>
              <a:rPr lang="en-US" sz="1800" dirty="0" err="1"/>
              <a:t>ml</a:t>
            </a:r>
            <a:r>
              <a:rPr lang="en-US" dirty="0" err="1"/>
              <a:t>p</a:t>
            </a:r>
            <a:r>
              <a:rPr lang="en-US" dirty="0"/>
              <a:t>)</a:t>
            </a:r>
            <a:endParaRPr lang="en-US" sz="1800" dirty="0"/>
          </a:p>
        </p:txBody>
      </p:sp>
      <p:sp>
        <p:nvSpPr>
          <p:cNvPr id="2" name="Footer Placeholder 1">
            <a:extLst>
              <a:ext uri="{FF2B5EF4-FFF2-40B4-BE49-F238E27FC236}">
                <a16:creationId xmlns:a16="http://schemas.microsoft.com/office/drawing/2014/main" id="{D401BD4D-B1B9-93BB-D310-64E822FD726A}"/>
              </a:ext>
            </a:extLst>
          </p:cNvPr>
          <p:cNvSpPr>
            <a:spLocks noGrp="1"/>
          </p:cNvSpPr>
          <p:nvPr>
            <p:ph type="ftr" sz="quarter" idx="11"/>
          </p:nvPr>
        </p:nvSpPr>
        <p:spPr/>
        <p:txBody>
          <a:bodyPr/>
          <a:lstStyle/>
          <a:p>
            <a:r>
              <a:rPr lang="en-US"/>
              <a:t>#</a:t>
            </a:r>
            <a:endParaRPr lang="en-US" dirty="0"/>
          </a:p>
        </p:txBody>
      </p:sp>
      <p:sp>
        <p:nvSpPr>
          <p:cNvPr id="3" name="Slide Number Placeholder 2">
            <a:extLst>
              <a:ext uri="{FF2B5EF4-FFF2-40B4-BE49-F238E27FC236}">
                <a16:creationId xmlns:a16="http://schemas.microsoft.com/office/drawing/2014/main" id="{64C45F5B-BAAA-683F-39B7-134573F7B520}"/>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64286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BD3E-7B9A-D525-8876-4140C285106B}"/>
              </a:ext>
            </a:extLst>
          </p:cNvPr>
          <p:cNvSpPr>
            <a:spLocks noGrp="1"/>
          </p:cNvSpPr>
          <p:nvPr>
            <p:ph type="title"/>
          </p:nvPr>
        </p:nvSpPr>
        <p:spPr/>
        <p:txBody>
          <a:bodyPr/>
          <a:lstStyle/>
          <a:p>
            <a:r>
              <a:rPr lang="en-US" dirty="0"/>
              <a:t>Hashtag Features</a:t>
            </a:r>
          </a:p>
        </p:txBody>
      </p:sp>
      <p:sp>
        <p:nvSpPr>
          <p:cNvPr id="3" name="Content Placeholder 2">
            <a:extLst>
              <a:ext uri="{FF2B5EF4-FFF2-40B4-BE49-F238E27FC236}">
                <a16:creationId xmlns:a16="http://schemas.microsoft.com/office/drawing/2014/main" id="{6B2150F8-A30A-CFEE-E1B9-304FE1C1A830}"/>
              </a:ext>
            </a:extLst>
          </p:cNvPr>
          <p:cNvSpPr>
            <a:spLocks noGrp="1"/>
          </p:cNvSpPr>
          <p:nvPr>
            <p:ph idx="1"/>
          </p:nvPr>
        </p:nvSpPr>
        <p:spPr/>
        <p:txBody>
          <a:bodyPr/>
          <a:lstStyle/>
          <a:p>
            <a:r>
              <a:rPr lang="en-US" dirty="0"/>
              <a:t>Baseline Feature:</a:t>
            </a:r>
          </a:p>
          <a:p>
            <a:pPr lvl="1"/>
            <a:r>
              <a:rPr lang="en-US" dirty="0"/>
              <a:t>Count the number of times each user interacted with each hashtag and provide this as a vector feature for each user</a:t>
            </a:r>
            <a:br>
              <a:rPr lang="en-US" dirty="0"/>
            </a:br>
            <a:endParaRPr lang="en-US" dirty="0"/>
          </a:p>
          <a:p>
            <a:r>
              <a:rPr lang="en-US" dirty="0"/>
              <a:t>Tree-based Feature:</a:t>
            </a:r>
          </a:p>
          <a:p>
            <a:pPr lvl="1"/>
            <a:r>
              <a:rPr lang="en-US" dirty="0"/>
              <a:t>Count the number of times a user interacted with each hashtag and all of the children of that hashtag in the tree and provide this as a vector feature for each user </a:t>
            </a:r>
          </a:p>
          <a:p>
            <a:pPr lvl="1"/>
            <a:endParaRPr lang="en-US" dirty="0"/>
          </a:p>
          <a:p>
            <a:r>
              <a:rPr lang="en-US" dirty="0"/>
              <a:t>As we are focusing on providing a useful feature to help the team (2 members out of about 30) with their response rate prediction, we will test these two features with a simple linear regression</a:t>
            </a:r>
          </a:p>
        </p:txBody>
      </p:sp>
      <p:sp>
        <p:nvSpPr>
          <p:cNvPr id="4" name="Slide Number Placeholder 3">
            <a:extLst>
              <a:ext uri="{FF2B5EF4-FFF2-40B4-BE49-F238E27FC236}">
                <a16:creationId xmlns:a16="http://schemas.microsoft.com/office/drawing/2014/main" id="{ED2CAD83-F9E2-9D67-C79C-8F73E85E374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Footer Placeholder 4">
            <a:extLst>
              <a:ext uri="{FF2B5EF4-FFF2-40B4-BE49-F238E27FC236}">
                <a16:creationId xmlns:a16="http://schemas.microsoft.com/office/drawing/2014/main" id="{DCE8ECCF-E0F6-EB98-619E-8C8B07160048}"/>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02670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6160522-11F7-B580-2D05-5462029EE430}"/>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Linear Regression Results</a:t>
            </a:r>
          </a:p>
        </p:txBody>
      </p:sp>
      <p:sp>
        <p:nvSpPr>
          <p:cNvPr id="3" name="Content Placeholder 2">
            <a:extLst>
              <a:ext uri="{FF2B5EF4-FFF2-40B4-BE49-F238E27FC236}">
                <a16:creationId xmlns:a16="http://schemas.microsoft.com/office/drawing/2014/main" id="{6B4530BF-058C-A034-EF3C-682EF0F759BB}"/>
              </a:ext>
            </a:extLst>
          </p:cNvPr>
          <p:cNvSpPr>
            <a:spLocks noGrp="1"/>
          </p:cNvSpPr>
          <p:nvPr>
            <p:ph idx="1"/>
          </p:nvPr>
        </p:nvSpPr>
        <p:spPr>
          <a:xfrm>
            <a:off x="673754" y="2160590"/>
            <a:ext cx="3973943" cy="3440110"/>
          </a:xfrm>
        </p:spPr>
        <p:txBody>
          <a:bodyPr>
            <a:normAutofit/>
          </a:bodyPr>
          <a:lstStyle/>
          <a:p>
            <a:r>
              <a:rPr lang="en-US" dirty="0">
                <a:solidFill>
                  <a:schemeClr val="bg1"/>
                </a:solidFill>
              </a:rPr>
              <a:t>Tree-Based feature gives a statistically significant improvement to prediction accuracy for 5/6 emotions</a:t>
            </a:r>
          </a:p>
          <a:p>
            <a:endParaRPr lang="en-US" dirty="0">
              <a:solidFill>
                <a:schemeClr val="bg1"/>
              </a:solidFill>
            </a:endParaRPr>
          </a:p>
          <a:p>
            <a:r>
              <a:rPr lang="en-US" dirty="0">
                <a:solidFill>
                  <a:schemeClr val="bg1"/>
                </a:solidFill>
              </a:rPr>
              <a:t>“Analyzing Trendy Twitter Hashtags in the 2022 French Presidential Election” (Mandviwalla, Yin, Szymanski Complex Networks 2023)</a:t>
            </a:r>
          </a:p>
          <a:p>
            <a:endParaRPr lang="en-US" dirty="0">
              <a:solidFill>
                <a:schemeClr val="bg1"/>
              </a:solidFill>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C8ACD52-147C-D544-AE70-302D8EA3C04C}"/>
              </a:ext>
            </a:extLst>
          </p:cNvPr>
          <p:cNvPicPr>
            <a:picLocks noChangeAspect="1"/>
          </p:cNvPicPr>
          <p:nvPr/>
        </p:nvPicPr>
        <p:blipFill>
          <a:blip r:embed="rId2"/>
          <a:stretch>
            <a:fillRect/>
          </a:stretch>
        </p:blipFill>
        <p:spPr>
          <a:xfrm>
            <a:off x="6096000" y="1917056"/>
            <a:ext cx="5143500" cy="3014960"/>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Content Placeholder 8" descr="A black background with a black square&#10;&#10;Description automatically generated with medium confidence">
            <a:extLst>
              <a:ext uri="{FF2B5EF4-FFF2-40B4-BE49-F238E27FC236}">
                <a16:creationId xmlns:a16="http://schemas.microsoft.com/office/drawing/2014/main" id="{6ACEFBC6-85C4-282B-5247-B6A14AC3B8EF}"/>
              </a:ext>
            </a:extLst>
          </p:cNvPr>
          <p:cNvPicPr>
            <a:picLocks noChangeAspect="1"/>
          </p:cNvPicPr>
          <p:nvPr/>
        </p:nvPicPr>
        <p:blipFill>
          <a:blip r:embed="rId3"/>
          <a:stretch>
            <a:fillRect/>
          </a:stretch>
        </p:blipFill>
        <p:spPr>
          <a:xfrm>
            <a:off x="6487448" y="4932016"/>
            <a:ext cx="3975100" cy="503584"/>
          </a:xfrm>
          <a:prstGeom prst="rect">
            <a:avLst/>
          </a:prstGeom>
        </p:spPr>
      </p:pic>
      <p:sp>
        <p:nvSpPr>
          <p:cNvPr id="6" name="Footer Placeholder 5">
            <a:extLst>
              <a:ext uri="{FF2B5EF4-FFF2-40B4-BE49-F238E27FC236}">
                <a16:creationId xmlns:a16="http://schemas.microsoft.com/office/drawing/2014/main" id="{24608B5B-F6E7-9FFB-98C0-9F4BA3DAF797}"/>
              </a:ext>
            </a:extLst>
          </p:cNvPr>
          <p:cNvSpPr>
            <a:spLocks noGrp="1"/>
          </p:cNvSpPr>
          <p:nvPr>
            <p:ph type="ftr" sz="quarter" idx="11"/>
          </p:nvPr>
        </p:nvSpPr>
        <p:spPr/>
        <p:txBody>
          <a:bodyPr/>
          <a:lstStyle/>
          <a:p>
            <a:r>
              <a:rPr lang="en-US"/>
              <a:t>#</a:t>
            </a:r>
            <a:endParaRPr lang="en-US" dirty="0"/>
          </a:p>
        </p:txBody>
      </p:sp>
      <p:sp>
        <p:nvSpPr>
          <p:cNvPr id="7" name="Slide Number Placeholder 6">
            <a:extLst>
              <a:ext uri="{FF2B5EF4-FFF2-40B4-BE49-F238E27FC236}">
                <a16:creationId xmlns:a16="http://schemas.microsoft.com/office/drawing/2014/main" id="{D4500FEB-AE66-3A54-5A1F-9408E50EA10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00370185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99C0-19B4-4C87-8373-333A97FE627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57B3133D-23FB-A9F3-0243-D2EFBEDD96BC}"/>
              </a:ext>
            </a:extLst>
          </p:cNvPr>
          <p:cNvSpPr>
            <a:spLocks noGrp="1"/>
          </p:cNvSpPr>
          <p:nvPr>
            <p:ph idx="1"/>
          </p:nvPr>
        </p:nvSpPr>
        <p:spPr/>
        <p:txBody>
          <a:bodyPr/>
          <a:lstStyle/>
          <a:p>
            <a:r>
              <a:rPr lang="en-US" dirty="0"/>
              <a:t>It is possible to capture strong hierarchical language-relationships without computationally-intensive language-processing</a:t>
            </a:r>
            <a:br>
              <a:rPr lang="en-US" dirty="0"/>
            </a:br>
            <a:endParaRPr lang="en-US" dirty="0"/>
          </a:p>
          <a:p>
            <a:r>
              <a:rPr lang="en-US" dirty="0"/>
              <a:t>This information can be used effectively to help predict the social media behaviors of users</a:t>
            </a:r>
            <a:br>
              <a:rPr lang="en-US" dirty="0"/>
            </a:br>
            <a:endParaRPr lang="en-US" dirty="0"/>
          </a:p>
          <a:p>
            <a:r>
              <a:rPr lang="en-US" dirty="0"/>
              <a:t> Approaches like this may be useful in applications dealing with Big Data</a:t>
            </a:r>
          </a:p>
          <a:p>
            <a:endParaRPr lang="en-US" dirty="0"/>
          </a:p>
          <a:p>
            <a:r>
              <a:rPr lang="en-US" dirty="0"/>
              <a:t>Future: Can we find a better way to integrate the maximum-spanning tree into response predictions? Or another useful application for the tree? Program was renewed so lots of possibilities</a:t>
            </a:r>
          </a:p>
          <a:p>
            <a:endParaRPr lang="en-US" dirty="0"/>
          </a:p>
        </p:txBody>
      </p:sp>
      <p:sp>
        <p:nvSpPr>
          <p:cNvPr id="4" name="Slide Number Placeholder 3">
            <a:extLst>
              <a:ext uri="{FF2B5EF4-FFF2-40B4-BE49-F238E27FC236}">
                <a16:creationId xmlns:a16="http://schemas.microsoft.com/office/drawing/2014/main" id="{83F111A4-8E52-A591-A2EB-BC40376ACEA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Footer Placeholder 4">
            <a:extLst>
              <a:ext uri="{FF2B5EF4-FFF2-40B4-BE49-F238E27FC236}">
                <a16:creationId xmlns:a16="http://schemas.microsoft.com/office/drawing/2014/main" id="{7D72F9ED-EED4-3A31-9F81-1D81E1BFF8AA}"/>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31044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7EF11B0-4FDE-C968-C1D8-2BF83272EEDC}"/>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dirty="0"/>
              <a:t>Paper 2/3 – A Network Generator for Covert Network Structures</a:t>
            </a:r>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F5F767AE-7AFC-F41F-FA96-913CDFE3FB9F}"/>
              </a:ext>
            </a:extLst>
          </p:cNvPr>
          <p:cNvSpPr>
            <a:spLocks noGrp="1"/>
          </p:cNvSpPr>
          <p:nvPr>
            <p:ph type="ftr" sz="quarter" idx="11"/>
          </p:nvPr>
        </p:nvSpPr>
        <p:spPr/>
        <p:txBody>
          <a:bodyPr/>
          <a:lstStyle/>
          <a:p>
            <a:r>
              <a:rPr lang="en-US"/>
              <a:t>#</a:t>
            </a:r>
            <a:endParaRPr lang="en-US" dirty="0"/>
          </a:p>
        </p:txBody>
      </p:sp>
      <p:sp>
        <p:nvSpPr>
          <p:cNvPr id="4" name="Slide Number Placeholder 3">
            <a:extLst>
              <a:ext uri="{FF2B5EF4-FFF2-40B4-BE49-F238E27FC236}">
                <a16:creationId xmlns:a16="http://schemas.microsoft.com/office/drawing/2014/main" id="{8239EA9F-FD13-A945-0B69-45203F320B0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09677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CFFA-0E0D-771D-66E4-95C8FFDCC0CE}"/>
              </a:ext>
            </a:extLst>
          </p:cNvPr>
          <p:cNvSpPr>
            <a:spLocks noGrp="1"/>
          </p:cNvSpPr>
          <p:nvPr>
            <p:ph type="title"/>
          </p:nvPr>
        </p:nvSpPr>
        <p:spPr/>
        <p:txBody>
          <a:bodyPr/>
          <a:lstStyle/>
          <a:p>
            <a:r>
              <a:rPr lang="en-US" dirty="0"/>
              <a:t>Problem: High Uncertainty in Covert Networks</a:t>
            </a:r>
          </a:p>
        </p:txBody>
      </p:sp>
      <p:sp>
        <p:nvSpPr>
          <p:cNvPr id="3" name="Content Placeholder 2">
            <a:extLst>
              <a:ext uri="{FF2B5EF4-FFF2-40B4-BE49-F238E27FC236}">
                <a16:creationId xmlns:a16="http://schemas.microsoft.com/office/drawing/2014/main" id="{F2DD4505-4B64-5027-289C-AB262AA9E041}"/>
              </a:ext>
            </a:extLst>
          </p:cNvPr>
          <p:cNvSpPr>
            <a:spLocks noGrp="1"/>
          </p:cNvSpPr>
          <p:nvPr>
            <p:ph idx="1"/>
          </p:nvPr>
        </p:nvSpPr>
        <p:spPr/>
        <p:txBody>
          <a:bodyPr/>
          <a:lstStyle/>
          <a:p>
            <a:r>
              <a:rPr lang="en-US" dirty="0"/>
              <a:t>Covert networks (including criminal and terrorist networks) have high uncertainty</a:t>
            </a:r>
          </a:p>
          <a:p>
            <a:pPr lvl="1"/>
            <a:r>
              <a:rPr lang="en-US" dirty="0"/>
              <a:t>Participants intentionally try to hide their activities</a:t>
            </a:r>
          </a:p>
          <a:p>
            <a:pPr lvl="1"/>
            <a:r>
              <a:rPr lang="en-US" dirty="0"/>
              <a:t>Legal restrictions make it difficult to obtain data and difficult to obtain accurate data</a:t>
            </a:r>
          </a:p>
          <a:p>
            <a:pPr lvl="1"/>
            <a:r>
              <a:rPr lang="en-US" dirty="0"/>
              <a:t>Uncertainty in everything – edge existence, edge weight, node membership, etc.</a:t>
            </a:r>
          </a:p>
          <a:p>
            <a:pPr lvl="2"/>
            <a:r>
              <a:rPr lang="en-US" dirty="0"/>
              <a:t>We will focus on community membership</a:t>
            </a:r>
          </a:p>
        </p:txBody>
      </p:sp>
      <p:sp>
        <p:nvSpPr>
          <p:cNvPr id="4" name="Slide Number Placeholder 3">
            <a:extLst>
              <a:ext uri="{FF2B5EF4-FFF2-40B4-BE49-F238E27FC236}">
                <a16:creationId xmlns:a16="http://schemas.microsoft.com/office/drawing/2014/main" id="{D7B7A573-E864-10FF-DE77-CFBD3F4E0D5E}"/>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Footer Placeholder 4">
            <a:extLst>
              <a:ext uri="{FF2B5EF4-FFF2-40B4-BE49-F238E27FC236}">
                <a16:creationId xmlns:a16="http://schemas.microsoft.com/office/drawing/2014/main" id="{86F01749-68DA-2F1D-F72A-2BE5859323AE}"/>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95847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78A1-6BA3-4311-A6E3-0D138B2D56A5}"/>
              </a:ext>
            </a:extLst>
          </p:cNvPr>
          <p:cNvSpPr>
            <a:spLocks noGrp="1"/>
          </p:cNvSpPr>
          <p:nvPr>
            <p:ph type="title"/>
          </p:nvPr>
        </p:nvSpPr>
        <p:spPr/>
        <p:txBody>
          <a:bodyPr/>
          <a:lstStyle/>
          <a:p>
            <a:r>
              <a:rPr lang="en-US" dirty="0"/>
              <a:t>Caviar Network</a:t>
            </a:r>
          </a:p>
        </p:txBody>
      </p:sp>
      <p:sp>
        <p:nvSpPr>
          <p:cNvPr id="3" name="Content Placeholder 2">
            <a:extLst>
              <a:ext uri="{FF2B5EF4-FFF2-40B4-BE49-F238E27FC236}">
                <a16:creationId xmlns:a16="http://schemas.microsoft.com/office/drawing/2014/main" id="{CC787ABE-8412-4FCE-9D95-DFD09D49E8DB}"/>
              </a:ext>
            </a:extLst>
          </p:cNvPr>
          <p:cNvSpPr>
            <a:spLocks noGrp="1"/>
          </p:cNvSpPr>
          <p:nvPr>
            <p:ph idx="1"/>
          </p:nvPr>
        </p:nvSpPr>
        <p:spPr/>
        <p:txBody>
          <a:bodyPr/>
          <a:lstStyle/>
          <a:p>
            <a:r>
              <a:rPr lang="en-US" dirty="0"/>
              <a:t>Project Caviar – Canadian police wiretapped a drug (hashish and cocaine) network between 1994 and 1996</a:t>
            </a:r>
          </a:p>
          <a:p>
            <a:endParaRPr lang="en-US" dirty="0"/>
          </a:p>
          <a:p>
            <a:r>
              <a:rPr lang="en-US" dirty="0"/>
              <a:t>Although 11 drug shipments were seized over the period, no arrests were made until the end of the investigation</a:t>
            </a:r>
          </a:p>
          <a:p>
            <a:endParaRPr lang="en-US" dirty="0"/>
          </a:p>
          <a:p>
            <a:r>
              <a:rPr lang="en-US" dirty="0"/>
              <a:t>318 individuals were named in the wiretappings.  110 were determined to have a clear participatory role in the network</a:t>
            </a:r>
          </a:p>
        </p:txBody>
      </p:sp>
      <p:sp>
        <p:nvSpPr>
          <p:cNvPr id="4" name="Footer Placeholder 3">
            <a:extLst>
              <a:ext uri="{FF2B5EF4-FFF2-40B4-BE49-F238E27FC236}">
                <a16:creationId xmlns:a16="http://schemas.microsoft.com/office/drawing/2014/main" id="{34A9508C-51A4-CEFB-EF3B-1B3A37F44108}"/>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F63FA376-4CDC-D4FE-5AE3-98D317018EA0}"/>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952476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77FD-EF2E-4F42-8C95-B6006857BC26}"/>
              </a:ext>
            </a:extLst>
          </p:cNvPr>
          <p:cNvSpPr>
            <a:spLocks noGrp="1"/>
          </p:cNvSpPr>
          <p:nvPr>
            <p:ph type="title"/>
          </p:nvPr>
        </p:nvSpPr>
        <p:spPr/>
        <p:txBody>
          <a:bodyPr/>
          <a:lstStyle/>
          <a:p>
            <a:r>
              <a:rPr lang="en-US" dirty="0"/>
              <a:t>Caviar Network</a:t>
            </a:r>
          </a:p>
        </p:txBody>
      </p:sp>
      <p:sp>
        <p:nvSpPr>
          <p:cNvPr id="3" name="Content Placeholder 2">
            <a:extLst>
              <a:ext uri="{FF2B5EF4-FFF2-40B4-BE49-F238E27FC236}">
                <a16:creationId xmlns:a16="http://schemas.microsoft.com/office/drawing/2014/main" id="{6577D9DE-0ABA-4E64-8EDA-8528CB30E03B}"/>
              </a:ext>
            </a:extLst>
          </p:cNvPr>
          <p:cNvSpPr>
            <a:spLocks noGrp="1"/>
          </p:cNvSpPr>
          <p:nvPr>
            <p:ph idx="1"/>
          </p:nvPr>
        </p:nvSpPr>
        <p:spPr/>
        <p:txBody>
          <a:bodyPr/>
          <a:lstStyle/>
          <a:p>
            <a:r>
              <a:rPr lang="en-US" dirty="0"/>
              <a:t>The network was released as a set of communication matrices by Carlo </a:t>
            </a:r>
            <a:r>
              <a:rPr lang="en-US" dirty="0" err="1"/>
              <a:t>Morselli</a:t>
            </a:r>
            <a:r>
              <a:rPr lang="en-US" dirty="0"/>
              <a:t> in his book “Inside Criminal Networks” in 2009.  </a:t>
            </a:r>
          </a:p>
          <a:p>
            <a:endParaRPr lang="en-US" dirty="0"/>
          </a:p>
          <a:p>
            <a:r>
              <a:rPr lang="en-US" dirty="0" err="1"/>
              <a:t>Morselli</a:t>
            </a:r>
            <a:r>
              <a:rPr lang="en-US" dirty="0"/>
              <a:t> got permission from the Montreal police to access their files.  He collected over 1000 pages of telephone conversations</a:t>
            </a:r>
          </a:p>
          <a:p>
            <a:endParaRPr lang="en-US" dirty="0"/>
          </a:p>
          <a:p>
            <a:r>
              <a:rPr lang="en-US" dirty="0"/>
              <a:t>He released the data as a set of 11 snapshots.  Each snapshot covers a 2 month span during the 22 month investigation.</a:t>
            </a:r>
          </a:p>
        </p:txBody>
      </p:sp>
      <p:sp>
        <p:nvSpPr>
          <p:cNvPr id="4" name="Footer Placeholder 3">
            <a:extLst>
              <a:ext uri="{FF2B5EF4-FFF2-40B4-BE49-F238E27FC236}">
                <a16:creationId xmlns:a16="http://schemas.microsoft.com/office/drawing/2014/main" id="{2DCDB39C-C51C-3E45-114B-ACF1C70F512A}"/>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640A8355-F5DD-01CC-332E-9C5D35DBE5BC}"/>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83497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830B-2283-E0BE-3EB6-C2FAF0C2C235}"/>
              </a:ext>
            </a:extLst>
          </p:cNvPr>
          <p:cNvSpPr>
            <a:spLocks noGrp="1"/>
          </p:cNvSpPr>
          <p:nvPr>
            <p:ph type="title"/>
          </p:nvPr>
        </p:nvSpPr>
        <p:spPr/>
        <p:txBody>
          <a:bodyPr/>
          <a:lstStyle/>
          <a:p>
            <a:r>
              <a:rPr lang="en-US" dirty="0"/>
              <a:t>Who am I?</a:t>
            </a:r>
          </a:p>
        </p:txBody>
      </p:sp>
      <p:sp>
        <p:nvSpPr>
          <p:cNvPr id="3" name="Content Placeholder 2">
            <a:extLst>
              <a:ext uri="{FF2B5EF4-FFF2-40B4-BE49-F238E27FC236}">
                <a16:creationId xmlns:a16="http://schemas.microsoft.com/office/drawing/2014/main" id="{A8E0B37C-408D-3C39-DD40-48CE7051A202}"/>
              </a:ext>
            </a:extLst>
          </p:cNvPr>
          <p:cNvSpPr>
            <a:spLocks noGrp="1"/>
          </p:cNvSpPr>
          <p:nvPr>
            <p:ph idx="1"/>
          </p:nvPr>
        </p:nvSpPr>
        <p:spPr/>
        <p:txBody>
          <a:bodyPr/>
          <a:lstStyle/>
          <a:p>
            <a:r>
              <a:rPr lang="en-US" dirty="0"/>
              <a:t>Aamir Mandviwalla</a:t>
            </a:r>
          </a:p>
          <a:p>
            <a:endParaRPr lang="en-US" dirty="0"/>
          </a:p>
          <a:p>
            <a:r>
              <a:rPr lang="en-US" dirty="0"/>
              <a:t>Computer science PhD student at RPI</a:t>
            </a:r>
          </a:p>
          <a:p>
            <a:endParaRPr lang="en-US" dirty="0"/>
          </a:p>
          <a:p>
            <a:r>
              <a:rPr lang="en-US" dirty="0"/>
              <a:t>Dr. Szymanski is my advisor</a:t>
            </a:r>
          </a:p>
          <a:p>
            <a:endParaRPr lang="en-US" dirty="0"/>
          </a:p>
          <a:p>
            <a:r>
              <a:rPr lang="en-US" dirty="0"/>
              <a:t>B.S. in Mathematics and Computer Science with Teaching from Temple University in 2019</a:t>
            </a:r>
          </a:p>
        </p:txBody>
      </p:sp>
      <p:sp>
        <p:nvSpPr>
          <p:cNvPr id="4" name="Footer Placeholder 3">
            <a:extLst>
              <a:ext uri="{FF2B5EF4-FFF2-40B4-BE49-F238E27FC236}">
                <a16:creationId xmlns:a16="http://schemas.microsoft.com/office/drawing/2014/main" id="{C9C62981-D290-617B-40E9-D4680AB3AF79}"/>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FDE2921C-BCAE-9C93-9E14-7C8638F9EC6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05449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AA26-A1C9-46FC-981B-46E4AD608F0D}"/>
              </a:ext>
            </a:extLst>
          </p:cNvPr>
          <p:cNvSpPr>
            <a:spLocks noGrp="1"/>
          </p:cNvSpPr>
          <p:nvPr>
            <p:ph type="title"/>
          </p:nvPr>
        </p:nvSpPr>
        <p:spPr/>
        <p:txBody>
          <a:bodyPr/>
          <a:lstStyle/>
          <a:p>
            <a:r>
              <a:rPr lang="en-US" dirty="0"/>
              <a:t>Caviar 6</a:t>
            </a:r>
          </a:p>
        </p:txBody>
      </p:sp>
      <p:sp>
        <p:nvSpPr>
          <p:cNvPr id="3" name="Content Placeholder 2">
            <a:extLst>
              <a:ext uri="{FF2B5EF4-FFF2-40B4-BE49-F238E27FC236}">
                <a16:creationId xmlns:a16="http://schemas.microsoft.com/office/drawing/2014/main" id="{34A97919-EF34-4E73-AA9D-9D7C21903F8F}"/>
              </a:ext>
            </a:extLst>
          </p:cNvPr>
          <p:cNvSpPr>
            <a:spLocks noGrp="1"/>
          </p:cNvSpPr>
          <p:nvPr>
            <p:ph idx="1"/>
          </p:nvPr>
        </p:nvSpPr>
        <p:spPr/>
        <p:txBody>
          <a:bodyPr/>
          <a:lstStyle/>
          <a:p>
            <a:r>
              <a:rPr lang="en-US" dirty="0"/>
              <a:t>Snapshot 6 was identified as the most stable snapshot</a:t>
            </a:r>
          </a:p>
          <a:p>
            <a:pPr lvl="1"/>
            <a:r>
              <a:rPr lang="en-US" dirty="0"/>
              <a:t>In earlier snapshots, many of the participants have not been identified yet and there are less active wiretaps so there is less data</a:t>
            </a:r>
          </a:p>
          <a:p>
            <a:pPr lvl="1"/>
            <a:r>
              <a:rPr lang="en-US" dirty="0"/>
              <a:t>In later snapshots, the network begins to fall apart in reaction to law enforcement repeatedly seizing the network’s drug shipments</a:t>
            </a:r>
          </a:p>
          <a:p>
            <a:pPr lvl="1"/>
            <a:endParaRPr lang="en-US" dirty="0"/>
          </a:p>
          <a:p>
            <a:r>
              <a:rPr lang="en-US" dirty="0"/>
              <a:t>This snapshot features 27 nodes, and a total of 668 communications (avg of 24.7 communications per node)</a:t>
            </a:r>
          </a:p>
        </p:txBody>
      </p:sp>
      <p:sp>
        <p:nvSpPr>
          <p:cNvPr id="4" name="Footer Placeholder 3">
            <a:extLst>
              <a:ext uri="{FF2B5EF4-FFF2-40B4-BE49-F238E27FC236}">
                <a16:creationId xmlns:a16="http://schemas.microsoft.com/office/drawing/2014/main" id="{82410A95-1930-D126-1485-FEE8C9553417}"/>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7F657879-887E-9473-CF42-CBB7BB53C039}"/>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17964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4FB7-14A9-48A1-95B5-F988FC58F65D}"/>
              </a:ext>
            </a:extLst>
          </p:cNvPr>
          <p:cNvSpPr>
            <a:spLocks noGrp="1"/>
          </p:cNvSpPr>
          <p:nvPr>
            <p:ph type="title"/>
          </p:nvPr>
        </p:nvSpPr>
        <p:spPr/>
        <p:txBody>
          <a:bodyPr/>
          <a:lstStyle/>
          <a:p>
            <a:r>
              <a:rPr lang="en-US" dirty="0"/>
              <a:t>Ciel Network</a:t>
            </a:r>
          </a:p>
        </p:txBody>
      </p:sp>
      <p:sp>
        <p:nvSpPr>
          <p:cNvPr id="3" name="Content Placeholder 2">
            <a:extLst>
              <a:ext uri="{FF2B5EF4-FFF2-40B4-BE49-F238E27FC236}">
                <a16:creationId xmlns:a16="http://schemas.microsoft.com/office/drawing/2014/main" id="{B15D73F5-D716-4FE3-B60A-6F5D4A556045}"/>
              </a:ext>
            </a:extLst>
          </p:cNvPr>
          <p:cNvSpPr>
            <a:spLocks noGrp="1"/>
          </p:cNvSpPr>
          <p:nvPr>
            <p:ph idx="1"/>
          </p:nvPr>
        </p:nvSpPr>
        <p:spPr/>
        <p:txBody>
          <a:bodyPr>
            <a:normAutofit/>
          </a:bodyPr>
          <a:lstStyle/>
          <a:p>
            <a:r>
              <a:rPr lang="en-US" dirty="0"/>
              <a:t>Project Ciel – another Canadian police wiretapping operation</a:t>
            </a:r>
          </a:p>
          <a:p>
            <a:pPr lvl="1"/>
            <a:r>
              <a:rPr lang="en-US" dirty="0"/>
              <a:t>A hashish network was tracked from May 1996 to June 1997</a:t>
            </a:r>
          </a:p>
          <a:p>
            <a:pPr marL="0" indent="0">
              <a:buNone/>
            </a:pPr>
            <a:endParaRPr lang="en-US" dirty="0"/>
          </a:p>
          <a:p>
            <a:r>
              <a:rPr lang="en-US" dirty="0"/>
              <a:t>75 total individuals; 25 were identified with participatory roles</a:t>
            </a:r>
          </a:p>
          <a:p>
            <a:endParaRPr lang="en-US" dirty="0"/>
          </a:p>
          <a:p>
            <a:r>
              <a:rPr lang="en-US" dirty="0"/>
              <a:t>Three shipment seizures during the investigative period</a:t>
            </a:r>
          </a:p>
        </p:txBody>
      </p:sp>
      <p:sp>
        <p:nvSpPr>
          <p:cNvPr id="4" name="Footer Placeholder 3">
            <a:extLst>
              <a:ext uri="{FF2B5EF4-FFF2-40B4-BE49-F238E27FC236}">
                <a16:creationId xmlns:a16="http://schemas.microsoft.com/office/drawing/2014/main" id="{08D9DD8E-4100-D7D1-FD8D-F56F318F4504}"/>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D55006D9-F0E1-7110-6530-15241504BD2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75679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9BF7-BB48-4C09-9B2E-CE0A345D5A3D}"/>
              </a:ext>
            </a:extLst>
          </p:cNvPr>
          <p:cNvSpPr>
            <a:spLocks noGrp="1"/>
          </p:cNvSpPr>
          <p:nvPr>
            <p:ph type="title"/>
          </p:nvPr>
        </p:nvSpPr>
        <p:spPr/>
        <p:txBody>
          <a:bodyPr/>
          <a:lstStyle/>
          <a:p>
            <a:r>
              <a:rPr lang="en-US" dirty="0"/>
              <a:t>Ciel Network</a:t>
            </a:r>
          </a:p>
        </p:txBody>
      </p:sp>
      <p:sp>
        <p:nvSpPr>
          <p:cNvPr id="3" name="Content Placeholder 2">
            <a:extLst>
              <a:ext uri="{FF2B5EF4-FFF2-40B4-BE49-F238E27FC236}">
                <a16:creationId xmlns:a16="http://schemas.microsoft.com/office/drawing/2014/main" id="{0084D17F-5CC9-4BB3-84E9-E5E0FCB64D4C}"/>
              </a:ext>
            </a:extLst>
          </p:cNvPr>
          <p:cNvSpPr>
            <a:spLocks noGrp="1"/>
          </p:cNvSpPr>
          <p:nvPr>
            <p:ph idx="1"/>
          </p:nvPr>
        </p:nvSpPr>
        <p:spPr/>
        <p:txBody>
          <a:bodyPr/>
          <a:lstStyle/>
          <a:p>
            <a:r>
              <a:rPr lang="en-US" dirty="0"/>
              <a:t>Again, </a:t>
            </a:r>
            <a:r>
              <a:rPr lang="en-US" dirty="0" err="1"/>
              <a:t>Morselli</a:t>
            </a:r>
            <a:r>
              <a:rPr lang="en-US" dirty="0"/>
              <a:t> obtained the data and published it in his book</a:t>
            </a:r>
          </a:p>
          <a:p>
            <a:endParaRPr lang="en-US" dirty="0"/>
          </a:p>
          <a:p>
            <a:r>
              <a:rPr lang="en-US" dirty="0"/>
              <a:t>Only 1 snapshot for the entire period</a:t>
            </a:r>
          </a:p>
          <a:p>
            <a:endParaRPr lang="en-US" dirty="0"/>
          </a:p>
          <a:p>
            <a:r>
              <a:rPr lang="en-US" dirty="0"/>
              <a:t>Much less observed activity vs. Caviar 6:</a:t>
            </a:r>
          </a:p>
          <a:p>
            <a:pPr lvl="1"/>
            <a:r>
              <a:rPr lang="en-US" dirty="0"/>
              <a:t>Ciel – 198 communications between 25 individuals over 13 months</a:t>
            </a:r>
          </a:p>
          <a:p>
            <a:pPr lvl="1"/>
            <a:r>
              <a:rPr lang="en-US" dirty="0"/>
              <a:t>Caviar 6 – 668 communications between 27 individuals over 2 months</a:t>
            </a:r>
          </a:p>
          <a:p>
            <a:pPr lvl="1"/>
            <a:r>
              <a:rPr lang="en-US" dirty="0"/>
              <a:t>15.2 comm/month for </a:t>
            </a:r>
            <a:r>
              <a:rPr lang="en-US" dirty="0" err="1"/>
              <a:t>ciel</a:t>
            </a:r>
            <a:r>
              <a:rPr lang="en-US" dirty="0"/>
              <a:t> vs. 334.0 comm/month for caviar</a:t>
            </a:r>
          </a:p>
          <a:p>
            <a:pPr lvl="1"/>
            <a:endParaRPr lang="en-US" dirty="0"/>
          </a:p>
          <a:p>
            <a:r>
              <a:rPr lang="en-US" dirty="0"/>
              <a:t>Why? (open to class discussion)</a:t>
            </a:r>
          </a:p>
        </p:txBody>
      </p:sp>
      <p:sp>
        <p:nvSpPr>
          <p:cNvPr id="4" name="Footer Placeholder 3">
            <a:extLst>
              <a:ext uri="{FF2B5EF4-FFF2-40B4-BE49-F238E27FC236}">
                <a16:creationId xmlns:a16="http://schemas.microsoft.com/office/drawing/2014/main" id="{19619DE5-C24C-4BF4-8C96-940852521CCA}"/>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62826D20-3959-EB8C-E880-8CAB3F8CF08E}"/>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96007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D958-1020-429A-A66A-BFEB2E21CB58}"/>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C0F2F966-8AAB-46E4-87A3-6E771359A149}"/>
              </a:ext>
            </a:extLst>
          </p:cNvPr>
          <p:cNvSpPr>
            <a:spLocks noGrp="1"/>
          </p:cNvSpPr>
          <p:nvPr>
            <p:ph idx="1"/>
          </p:nvPr>
        </p:nvSpPr>
        <p:spPr/>
        <p:txBody>
          <a:bodyPr/>
          <a:lstStyle/>
          <a:p>
            <a:r>
              <a:rPr lang="en-US" dirty="0"/>
              <a:t>Scope of the network</a:t>
            </a:r>
          </a:p>
          <a:p>
            <a:pPr lvl="1"/>
            <a:r>
              <a:rPr lang="en-US" dirty="0"/>
              <a:t>Ciel only imported hashish from Jamaica to Montreal</a:t>
            </a:r>
          </a:p>
          <a:p>
            <a:pPr lvl="1"/>
            <a:r>
              <a:rPr lang="en-US" dirty="0"/>
              <a:t>Caviar imported both hashish and cocaine from multiple different locations</a:t>
            </a:r>
          </a:p>
          <a:p>
            <a:pPr lvl="1"/>
            <a:endParaRPr lang="en-US" dirty="0"/>
          </a:p>
          <a:p>
            <a:r>
              <a:rPr lang="en-US" dirty="0"/>
              <a:t>Timescale</a:t>
            </a:r>
          </a:p>
          <a:p>
            <a:pPr lvl="1"/>
            <a:r>
              <a:rPr lang="en-US" dirty="0"/>
              <a:t>The caviar 6 snapshot features 27 participants over just 2 months</a:t>
            </a:r>
          </a:p>
          <a:p>
            <a:pPr lvl="1"/>
            <a:r>
              <a:rPr lang="en-US" dirty="0"/>
              <a:t>The </a:t>
            </a:r>
            <a:r>
              <a:rPr lang="en-US" dirty="0" err="1"/>
              <a:t>ciel</a:t>
            </a:r>
            <a:r>
              <a:rPr lang="en-US" dirty="0"/>
              <a:t> network features 25 participants over 13 months</a:t>
            </a:r>
          </a:p>
          <a:p>
            <a:pPr lvl="1"/>
            <a:r>
              <a:rPr lang="en-US" dirty="0"/>
              <a:t>There are 110 total participants over all 22 months of the caviar</a:t>
            </a:r>
          </a:p>
          <a:p>
            <a:pPr lvl="1"/>
            <a:r>
              <a:rPr lang="en-US" dirty="0"/>
              <a:t>Some participants are mainstays, but others only appear in a limited number of snapshots – if we assume the same was true for </a:t>
            </a:r>
            <a:r>
              <a:rPr lang="en-US" dirty="0" err="1"/>
              <a:t>ciel</a:t>
            </a:r>
            <a:r>
              <a:rPr lang="en-US" dirty="0"/>
              <a:t>, then we can guess that the network was overall much smaller at any given time</a:t>
            </a:r>
          </a:p>
        </p:txBody>
      </p:sp>
      <p:sp>
        <p:nvSpPr>
          <p:cNvPr id="4" name="Footer Placeholder 3">
            <a:extLst>
              <a:ext uri="{FF2B5EF4-FFF2-40B4-BE49-F238E27FC236}">
                <a16:creationId xmlns:a16="http://schemas.microsoft.com/office/drawing/2014/main" id="{033602EC-63DC-8115-900E-3CDCF8B76FC0}"/>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8B08518E-28D1-A81E-DB55-E49E2719639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19937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79A0-1284-459D-8251-1EFD7DE0C674}"/>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D1A476C9-C480-43B6-937E-25E350CC1D84}"/>
              </a:ext>
            </a:extLst>
          </p:cNvPr>
          <p:cNvSpPr>
            <a:spLocks noGrp="1"/>
          </p:cNvSpPr>
          <p:nvPr>
            <p:ph idx="1"/>
          </p:nvPr>
        </p:nvSpPr>
        <p:spPr/>
        <p:txBody>
          <a:bodyPr>
            <a:normAutofit fontScale="92500" lnSpcReduction="10000"/>
          </a:bodyPr>
          <a:lstStyle/>
          <a:p>
            <a:r>
              <a:rPr lang="en-US" dirty="0"/>
              <a:t>Leadership differences</a:t>
            </a:r>
          </a:p>
          <a:p>
            <a:pPr lvl="1"/>
            <a:r>
              <a:rPr lang="en-US" dirty="0" err="1"/>
              <a:t>Morselli</a:t>
            </a:r>
            <a:r>
              <a:rPr lang="en-US" dirty="0"/>
              <a:t> identifies many of the key leader nodes in each network in his book</a:t>
            </a:r>
          </a:p>
          <a:p>
            <a:pPr lvl="1"/>
            <a:r>
              <a:rPr lang="en-US" dirty="0"/>
              <a:t>In Caviar, these leaders are free and interact a great deal</a:t>
            </a:r>
          </a:p>
          <a:p>
            <a:pPr lvl="1"/>
            <a:r>
              <a:rPr lang="en-US" dirty="0"/>
              <a:t>In Ciel, one of the main leaders is already incarcerated at the start of the investigation, so he is unable to communicate much with the others</a:t>
            </a:r>
          </a:p>
          <a:p>
            <a:pPr lvl="1"/>
            <a:r>
              <a:rPr lang="en-US" dirty="0"/>
              <a:t>In both networks, the free leaders account for the vast majority of communications, especially between each other</a:t>
            </a:r>
            <a:br>
              <a:rPr lang="en-US" dirty="0"/>
            </a:br>
            <a:endParaRPr lang="en-US" dirty="0"/>
          </a:p>
          <a:p>
            <a:r>
              <a:rPr lang="en-US" dirty="0"/>
              <a:t>Other reasons:</a:t>
            </a:r>
          </a:p>
          <a:p>
            <a:pPr lvl="1"/>
            <a:r>
              <a:rPr lang="en-US" dirty="0"/>
              <a:t>We can speculate on plenty of other possibilities</a:t>
            </a:r>
          </a:p>
          <a:p>
            <a:pPr lvl="1"/>
            <a:r>
              <a:rPr lang="en-US" dirty="0"/>
              <a:t>For example, perhaps the </a:t>
            </a:r>
            <a:r>
              <a:rPr lang="en-US" dirty="0" err="1"/>
              <a:t>ciel</a:t>
            </a:r>
            <a:r>
              <a:rPr lang="en-US" dirty="0"/>
              <a:t> network members simply chose to be a bit more cautious?  The </a:t>
            </a:r>
            <a:r>
              <a:rPr lang="en-US" dirty="0" err="1"/>
              <a:t>ciel</a:t>
            </a:r>
            <a:r>
              <a:rPr lang="en-US" dirty="0"/>
              <a:t> investigation takes place in the same area as caviar and directly after caviar was brought down (94-96 and then 96-97)</a:t>
            </a:r>
          </a:p>
        </p:txBody>
      </p:sp>
      <p:sp>
        <p:nvSpPr>
          <p:cNvPr id="4" name="Footer Placeholder 3">
            <a:extLst>
              <a:ext uri="{FF2B5EF4-FFF2-40B4-BE49-F238E27FC236}">
                <a16:creationId xmlns:a16="http://schemas.microsoft.com/office/drawing/2014/main" id="{CCD12F15-84A9-3CDA-8A96-1F679565078E}"/>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28395AF7-4549-A1D4-BB07-A2679A64D02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17358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89FE-AE7F-4B99-BC44-CE12912BBF2B}"/>
              </a:ext>
            </a:extLst>
          </p:cNvPr>
          <p:cNvSpPr>
            <a:spLocks noGrp="1"/>
          </p:cNvSpPr>
          <p:nvPr>
            <p:ph type="title"/>
          </p:nvPr>
        </p:nvSpPr>
        <p:spPr/>
        <p:txBody>
          <a:bodyPr/>
          <a:lstStyle/>
          <a:p>
            <a:r>
              <a:rPr lang="en-US" dirty="0"/>
              <a:t>So, what is similar?</a:t>
            </a:r>
          </a:p>
        </p:txBody>
      </p:sp>
      <p:sp>
        <p:nvSpPr>
          <p:cNvPr id="3" name="Content Placeholder 2">
            <a:extLst>
              <a:ext uri="{FF2B5EF4-FFF2-40B4-BE49-F238E27FC236}">
                <a16:creationId xmlns:a16="http://schemas.microsoft.com/office/drawing/2014/main" id="{A58ED79A-6EFB-4E95-9F5F-DFBC9FF557DC}"/>
              </a:ext>
            </a:extLst>
          </p:cNvPr>
          <p:cNvSpPr>
            <a:spLocks noGrp="1"/>
          </p:cNvSpPr>
          <p:nvPr>
            <p:ph idx="1"/>
          </p:nvPr>
        </p:nvSpPr>
        <p:spPr/>
        <p:txBody>
          <a:bodyPr/>
          <a:lstStyle/>
          <a:p>
            <a:r>
              <a:rPr lang="en-US" dirty="0"/>
              <a:t>Leadership Nodes, Hierarchy, and Betweenness Centrality:</a:t>
            </a:r>
          </a:p>
          <a:p>
            <a:pPr lvl="1"/>
            <a:r>
              <a:rPr lang="en-US" dirty="0" err="1"/>
              <a:t>Morselli</a:t>
            </a:r>
            <a:r>
              <a:rPr lang="en-US" dirty="0"/>
              <a:t> identifies several important leadership nodes in his book</a:t>
            </a:r>
          </a:p>
          <a:p>
            <a:pPr lvl="1"/>
            <a:r>
              <a:rPr lang="en-US" dirty="0"/>
              <a:t>In Caviar, N1 is the leader of the hashish traffickers, N12 is the leader of the cocaine traffickers, and N76 and N3 are both considered important traffickers</a:t>
            </a:r>
          </a:p>
          <a:p>
            <a:pPr lvl="1"/>
            <a:r>
              <a:rPr lang="en-US" dirty="0"/>
              <a:t>In Ciel, N1 and N2 are each lead traffickers of their own parts of the network.  N10 is also identified as an important member who was incarcerated before the investigation</a:t>
            </a:r>
          </a:p>
          <a:p>
            <a:pPr lvl="1"/>
            <a:endParaRPr lang="en-US" dirty="0"/>
          </a:p>
        </p:txBody>
      </p:sp>
      <p:pic>
        <p:nvPicPr>
          <p:cNvPr id="5" name="Picture 4">
            <a:extLst>
              <a:ext uri="{FF2B5EF4-FFF2-40B4-BE49-F238E27FC236}">
                <a16:creationId xmlns:a16="http://schemas.microsoft.com/office/drawing/2014/main" id="{0BE9E781-7ED8-4947-87B9-F5B14E8900BC}"/>
              </a:ext>
            </a:extLst>
          </p:cNvPr>
          <p:cNvPicPr>
            <a:picLocks noChangeAspect="1"/>
          </p:cNvPicPr>
          <p:nvPr/>
        </p:nvPicPr>
        <p:blipFill>
          <a:blip r:embed="rId2"/>
          <a:stretch>
            <a:fillRect/>
          </a:stretch>
        </p:blipFill>
        <p:spPr>
          <a:xfrm>
            <a:off x="677334" y="4478274"/>
            <a:ext cx="8908352" cy="1770126"/>
          </a:xfrm>
          <a:prstGeom prst="rect">
            <a:avLst/>
          </a:prstGeom>
        </p:spPr>
      </p:pic>
      <p:sp>
        <p:nvSpPr>
          <p:cNvPr id="4" name="Footer Placeholder 3">
            <a:extLst>
              <a:ext uri="{FF2B5EF4-FFF2-40B4-BE49-F238E27FC236}">
                <a16:creationId xmlns:a16="http://schemas.microsoft.com/office/drawing/2014/main" id="{8E00AE77-B390-A963-27EC-3C6E81EFAAF1}"/>
              </a:ext>
            </a:extLst>
          </p:cNvPr>
          <p:cNvSpPr>
            <a:spLocks noGrp="1"/>
          </p:cNvSpPr>
          <p:nvPr>
            <p:ph type="ftr" sz="quarter" idx="11"/>
          </p:nvPr>
        </p:nvSpPr>
        <p:spPr/>
        <p:txBody>
          <a:bodyPr/>
          <a:lstStyle/>
          <a:p>
            <a:r>
              <a:rPr lang="en-US"/>
              <a:t>#</a:t>
            </a:r>
            <a:endParaRPr lang="en-US" dirty="0"/>
          </a:p>
        </p:txBody>
      </p:sp>
      <p:sp>
        <p:nvSpPr>
          <p:cNvPr id="6" name="Slide Number Placeholder 5">
            <a:extLst>
              <a:ext uri="{FF2B5EF4-FFF2-40B4-BE49-F238E27FC236}">
                <a16:creationId xmlns:a16="http://schemas.microsoft.com/office/drawing/2014/main" id="{9C95B3EF-2527-18E5-E309-C8B75C31051F}"/>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956768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EE42-8589-43EE-A3C0-259CFDA20E10}"/>
              </a:ext>
            </a:extLst>
          </p:cNvPr>
          <p:cNvSpPr>
            <a:spLocks noGrp="1"/>
          </p:cNvSpPr>
          <p:nvPr>
            <p:ph type="title"/>
          </p:nvPr>
        </p:nvSpPr>
        <p:spPr/>
        <p:txBody>
          <a:bodyPr/>
          <a:lstStyle/>
          <a:p>
            <a:r>
              <a:rPr lang="en-US" dirty="0"/>
              <a:t>Betweenness Centrality Review</a:t>
            </a:r>
          </a:p>
        </p:txBody>
      </p:sp>
      <p:sp>
        <p:nvSpPr>
          <p:cNvPr id="3" name="Content Placeholder 2">
            <a:extLst>
              <a:ext uri="{FF2B5EF4-FFF2-40B4-BE49-F238E27FC236}">
                <a16:creationId xmlns:a16="http://schemas.microsoft.com/office/drawing/2014/main" id="{630ECBEF-A034-4F74-A920-22EB8B0BCF54}"/>
              </a:ext>
            </a:extLst>
          </p:cNvPr>
          <p:cNvSpPr>
            <a:spLocks noGrp="1"/>
          </p:cNvSpPr>
          <p:nvPr>
            <p:ph idx="1"/>
          </p:nvPr>
        </p:nvSpPr>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r>
              <a:rPr lang="en-US" dirty="0"/>
              <a:t>The betweenness centrality of node v = the number of shortest paths from node s to node t which contain v divided by the total number of shortest paths from s to t  (summed up for every pair of nodes s and t excluding v)</a:t>
            </a:r>
          </a:p>
          <a:p>
            <a:endParaRPr lang="en-US" dirty="0"/>
          </a:p>
          <a:p>
            <a:r>
              <a:rPr lang="en-US" dirty="0"/>
              <a:t>Relative betweenness centrality: we divide by the highest possible betweenness centrality so that values are scaled between 0 and 1</a:t>
            </a:r>
          </a:p>
        </p:txBody>
      </p:sp>
      <p:pic>
        <p:nvPicPr>
          <p:cNvPr id="6" name="Picture 5">
            <a:extLst>
              <a:ext uri="{FF2B5EF4-FFF2-40B4-BE49-F238E27FC236}">
                <a16:creationId xmlns:a16="http://schemas.microsoft.com/office/drawing/2014/main" id="{F563E944-E40F-4A2F-AB04-E029CAD4F6BF}"/>
              </a:ext>
            </a:extLst>
          </p:cNvPr>
          <p:cNvPicPr>
            <a:picLocks noChangeAspect="1"/>
          </p:cNvPicPr>
          <p:nvPr/>
        </p:nvPicPr>
        <p:blipFill>
          <a:blip r:embed="rId2"/>
          <a:stretch>
            <a:fillRect/>
          </a:stretch>
        </p:blipFill>
        <p:spPr>
          <a:xfrm>
            <a:off x="677334" y="2160589"/>
            <a:ext cx="5662506" cy="2014180"/>
          </a:xfrm>
          <a:prstGeom prst="rect">
            <a:avLst/>
          </a:prstGeom>
        </p:spPr>
      </p:pic>
      <p:sp>
        <p:nvSpPr>
          <p:cNvPr id="4" name="Footer Placeholder 3">
            <a:extLst>
              <a:ext uri="{FF2B5EF4-FFF2-40B4-BE49-F238E27FC236}">
                <a16:creationId xmlns:a16="http://schemas.microsoft.com/office/drawing/2014/main" id="{B9E99293-7465-FE0D-0A4C-FA69DC2310ED}"/>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FC37E556-7A87-C9E6-460D-2FC4233B3549}"/>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36250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60F6-786A-4905-9605-068FB7CA76E1}"/>
              </a:ext>
            </a:extLst>
          </p:cNvPr>
          <p:cNvSpPr>
            <a:spLocks noGrp="1"/>
          </p:cNvSpPr>
          <p:nvPr>
            <p:ph type="title"/>
          </p:nvPr>
        </p:nvSpPr>
        <p:spPr/>
        <p:txBody>
          <a:bodyPr/>
          <a:lstStyle/>
          <a:p>
            <a:r>
              <a:rPr lang="en-US" dirty="0"/>
              <a:t>Hierarchy – Communities, Leaders, and Subordinates</a:t>
            </a:r>
          </a:p>
        </p:txBody>
      </p:sp>
      <p:sp>
        <p:nvSpPr>
          <p:cNvPr id="3" name="Content Placeholder 2">
            <a:extLst>
              <a:ext uri="{FF2B5EF4-FFF2-40B4-BE49-F238E27FC236}">
                <a16:creationId xmlns:a16="http://schemas.microsoft.com/office/drawing/2014/main" id="{03332C54-557E-442E-8F9D-C34BC65338DA}"/>
              </a:ext>
            </a:extLst>
          </p:cNvPr>
          <p:cNvSpPr>
            <a:spLocks noGrp="1"/>
          </p:cNvSpPr>
          <p:nvPr>
            <p:ph idx="1"/>
          </p:nvPr>
        </p:nvSpPr>
        <p:spPr/>
        <p:txBody>
          <a:bodyPr>
            <a:normAutofit fontScale="92500" lnSpcReduction="20000"/>
          </a:bodyPr>
          <a:lstStyle/>
          <a:p>
            <a:r>
              <a:rPr lang="en-US" dirty="0"/>
              <a:t>Each network we studied featured multiple “communities” that could be detected using standard community detection algorithms like Louvain Modularity or Dr. Szymanski’s </a:t>
            </a:r>
            <a:r>
              <a:rPr lang="en-US" dirty="0" err="1"/>
              <a:t>SpeakEasy</a:t>
            </a:r>
            <a:endParaRPr lang="en-US" dirty="0"/>
          </a:p>
          <a:p>
            <a:endParaRPr lang="en-US" dirty="0"/>
          </a:p>
          <a:p>
            <a:r>
              <a:rPr lang="en-US" dirty="0"/>
              <a:t>Similar to the concept of clusters in machine learning, a community comprises a set of nodes that are closely related</a:t>
            </a:r>
          </a:p>
          <a:p>
            <a:endParaRPr lang="en-US" dirty="0"/>
          </a:p>
          <a:p>
            <a:r>
              <a:rPr lang="en-US" dirty="0"/>
              <a:t>In each of the networks we studied, the detected communities matched closely with the leadership nodes identified by </a:t>
            </a:r>
            <a:r>
              <a:rPr lang="en-US" dirty="0" err="1"/>
              <a:t>Morselli</a:t>
            </a:r>
            <a:endParaRPr lang="en-US" dirty="0"/>
          </a:p>
          <a:p>
            <a:endParaRPr lang="en-US" dirty="0"/>
          </a:p>
          <a:p>
            <a:r>
              <a:rPr lang="en-US" dirty="0"/>
              <a:t>Subordinate nodes inside of each community tended to be primarily connected to their leadership node, with occasional connections to other nodes in their community and very rarely any connections outside of their community</a:t>
            </a:r>
          </a:p>
        </p:txBody>
      </p:sp>
      <p:sp>
        <p:nvSpPr>
          <p:cNvPr id="4" name="Footer Placeholder 3">
            <a:extLst>
              <a:ext uri="{FF2B5EF4-FFF2-40B4-BE49-F238E27FC236}">
                <a16:creationId xmlns:a16="http://schemas.microsoft.com/office/drawing/2014/main" id="{52978A7A-40A9-CBF3-32E8-4EFC02A77D7C}"/>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D11B1BA8-1020-ADCC-7FB3-022CE26B0831}"/>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640425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739B-87BE-43F3-B506-04725DBEACCF}"/>
              </a:ext>
            </a:extLst>
          </p:cNvPr>
          <p:cNvSpPr>
            <a:spLocks noGrp="1"/>
          </p:cNvSpPr>
          <p:nvPr>
            <p:ph type="title"/>
          </p:nvPr>
        </p:nvSpPr>
        <p:spPr/>
        <p:txBody>
          <a:bodyPr/>
          <a:lstStyle/>
          <a:p>
            <a:r>
              <a:rPr lang="en-US" dirty="0"/>
              <a:t>Randomized Anonymous Network Generator (RANG)</a:t>
            </a:r>
          </a:p>
        </p:txBody>
      </p:sp>
      <p:sp>
        <p:nvSpPr>
          <p:cNvPr id="3" name="Content Placeholder 2">
            <a:extLst>
              <a:ext uri="{FF2B5EF4-FFF2-40B4-BE49-F238E27FC236}">
                <a16:creationId xmlns:a16="http://schemas.microsoft.com/office/drawing/2014/main" id="{874F0E05-DA39-45A0-B68D-1CF6A5DDC882}"/>
              </a:ext>
            </a:extLst>
          </p:cNvPr>
          <p:cNvSpPr>
            <a:spLocks noGrp="1"/>
          </p:cNvSpPr>
          <p:nvPr>
            <p:ph idx="1"/>
          </p:nvPr>
        </p:nvSpPr>
        <p:spPr/>
        <p:txBody>
          <a:bodyPr/>
          <a:lstStyle/>
          <a:p>
            <a:r>
              <a:rPr lang="en-US" dirty="0"/>
              <a:t>Algorithm developed by fellow PhD student Amr </a:t>
            </a:r>
            <a:r>
              <a:rPr lang="en-US" dirty="0" err="1"/>
              <a:t>Elsisy</a:t>
            </a:r>
            <a:r>
              <a:rPr lang="en-US" dirty="0"/>
              <a:t> and Dr. Szymanski</a:t>
            </a:r>
          </a:p>
          <a:p>
            <a:pPr lvl="1"/>
            <a:r>
              <a:rPr lang="en-US" dirty="0"/>
              <a:t>“A Network Generator for Covert Network Structures” (</a:t>
            </a:r>
            <a:r>
              <a:rPr lang="en-US" dirty="0" err="1"/>
              <a:t>Elsisy</a:t>
            </a:r>
            <a:r>
              <a:rPr lang="en-US" dirty="0"/>
              <a:t>, Mandviwalla, Szymanski, Sharkey Information Sciences 2022)</a:t>
            </a:r>
          </a:p>
          <a:p>
            <a:endParaRPr lang="en-US" dirty="0"/>
          </a:p>
          <a:p>
            <a:r>
              <a:rPr lang="en-US" dirty="0"/>
              <a:t>Takes as input a network and outputs a statistically similar network</a:t>
            </a:r>
          </a:p>
          <a:p>
            <a:pPr lvl="1"/>
            <a:r>
              <a:rPr lang="en-US" dirty="0"/>
              <a:t>Shakes up the network (removing and adding edges/weight)</a:t>
            </a:r>
          </a:p>
          <a:p>
            <a:pPr lvl="1"/>
            <a:r>
              <a:rPr lang="en-US" dirty="0"/>
              <a:t>Attempts to maintain betweenness centrality of nodes</a:t>
            </a:r>
          </a:p>
          <a:p>
            <a:pPr lvl="1"/>
            <a:r>
              <a:rPr lang="en-US" dirty="0"/>
              <a:t>Uses Stochastic Block Model to retain relative weight of edges between and inside of communities</a:t>
            </a:r>
          </a:p>
          <a:p>
            <a:endParaRPr lang="en-US" dirty="0"/>
          </a:p>
          <a:p>
            <a:endParaRPr lang="en-US" dirty="0"/>
          </a:p>
        </p:txBody>
      </p:sp>
      <p:sp>
        <p:nvSpPr>
          <p:cNvPr id="4" name="Footer Placeholder 3">
            <a:extLst>
              <a:ext uri="{FF2B5EF4-FFF2-40B4-BE49-F238E27FC236}">
                <a16:creationId xmlns:a16="http://schemas.microsoft.com/office/drawing/2014/main" id="{C4083987-F369-DF54-C358-4280DA4759D1}"/>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A74D31BC-7EC3-470A-276D-5D0C37EC9758}"/>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52489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11B0-4FDE-C968-C1D8-2BF83272EEDC}"/>
              </a:ext>
            </a:extLst>
          </p:cNvPr>
          <p:cNvSpPr>
            <a:spLocks noGrp="1"/>
          </p:cNvSpPr>
          <p:nvPr>
            <p:ph type="title"/>
          </p:nvPr>
        </p:nvSpPr>
        <p:spPr>
          <a:xfrm>
            <a:off x="677335" y="1282701"/>
            <a:ext cx="5096060" cy="4307148"/>
          </a:xfrm>
        </p:spPr>
        <p:txBody>
          <a:bodyPr vert="horz" lIns="91440" tIns="45720" rIns="91440" bIns="45720" rtlCol="0" anchor="ctr">
            <a:normAutofit fontScale="90000"/>
          </a:bodyPr>
          <a:lstStyle/>
          <a:p>
            <a:pPr algn="r"/>
            <a:r>
              <a:rPr lang="en-US" sz="5400" dirty="0"/>
              <a:t>Paper 3/3 – Network Analytics Enabled by Generating a Pool of Network Variants from Noisy Data</a:t>
            </a:r>
          </a:p>
        </p:txBody>
      </p:sp>
      <p:sp>
        <p:nvSpPr>
          <p:cNvPr id="3" name="Footer Placeholder 2">
            <a:extLst>
              <a:ext uri="{FF2B5EF4-FFF2-40B4-BE49-F238E27FC236}">
                <a16:creationId xmlns:a16="http://schemas.microsoft.com/office/drawing/2014/main" id="{15179ED5-09C1-1D5C-2BBF-5FB33E6F2B86}"/>
              </a:ext>
            </a:extLst>
          </p:cNvPr>
          <p:cNvSpPr>
            <a:spLocks noGrp="1"/>
          </p:cNvSpPr>
          <p:nvPr>
            <p:ph type="ftr" sz="quarter" idx="11"/>
          </p:nvPr>
        </p:nvSpPr>
        <p:spPr/>
        <p:txBody>
          <a:bodyPr/>
          <a:lstStyle/>
          <a:p>
            <a:r>
              <a:rPr lang="en-US"/>
              <a:t>#</a:t>
            </a:r>
            <a:endParaRPr lang="en-US" dirty="0"/>
          </a:p>
        </p:txBody>
      </p:sp>
      <p:sp>
        <p:nvSpPr>
          <p:cNvPr id="4" name="Slide Number Placeholder 3">
            <a:extLst>
              <a:ext uri="{FF2B5EF4-FFF2-40B4-BE49-F238E27FC236}">
                <a16:creationId xmlns:a16="http://schemas.microsoft.com/office/drawing/2014/main" id="{13FAA667-6BAD-8F5C-4C42-B4C2BD89D839}"/>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58633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FE3B273-CE2B-C2E6-3E2D-50D9D6751D75}"/>
              </a:ext>
            </a:extLst>
          </p:cNvPr>
          <p:cNvSpPr>
            <a:spLocks noGrp="1"/>
          </p:cNvSpPr>
          <p:nvPr>
            <p:ph type="title"/>
          </p:nvPr>
        </p:nvSpPr>
        <p:spPr>
          <a:xfrm>
            <a:off x="677335" y="1282701"/>
            <a:ext cx="5096060" cy="4307148"/>
          </a:xfrm>
        </p:spPr>
        <p:txBody>
          <a:bodyPr vert="horz" lIns="91440" tIns="45720" rIns="91440" bIns="45720" rtlCol="0" anchor="ctr">
            <a:normAutofit fontScale="90000"/>
          </a:bodyPr>
          <a:lstStyle/>
          <a:p>
            <a:pPr algn="r">
              <a:lnSpc>
                <a:spcPct val="90000"/>
              </a:lnSpc>
            </a:pPr>
            <a:r>
              <a:rPr lang="en-US" sz="4800" dirty="0"/>
              <a:t>Paper 1 – Analyzing Trendy Twitter Hashtags in the 2022 French Presidential Election</a:t>
            </a:r>
            <a:endParaRPr lang="en-US" sz="5000" dirty="0"/>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DC2F0FDA-F7AD-8451-B7EE-1E3307149232}"/>
              </a:ext>
            </a:extLst>
          </p:cNvPr>
          <p:cNvSpPr>
            <a:spLocks noGrp="1"/>
          </p:cNvSpPr>
          <p:nvPr>
            <p:ph type="ftr" sz="quarter" idx="11"/>
          </p:nvPr>
        </p:nvSpPr>
        <p:spPr/>
        <p:txBody>
          <a:bodyPr/>
          <a:lstStyle/>
          <a:p>
            <a:r>
              <a:rPr lang="en-US"/>
              <a:t>#</a:t>
            </a:r>
            <a:endParaRPr lang="en-US" dirty="0"/>
          </a:p>
        </p:txBody>
      </p:sp>
      <p:sp>
        <p:nvSpPr>
          <p:cNvPr id="4" name="Slide Number Placeholder 3">
            <a:extLst>
              <a:ext uri="{FF2B5EF4-FFF2-40B4-BE49-F238E27FC236}">
                <a16:creationId xmlns:a16="http://schemas.microsoft.com/office/drawing/2014/main" id="{2F8A4F1F-B9F8-4BAC-4F92-A6BC0D63A91F}"/>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4861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B98B4D-65C1-933F-E85A-806F387BB410}"/>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dirty="0"/>
              <a:t>Caviar 6 – Louvain Community Detection 1</a:t>
            </a:r>
          </a:p>
        </p:txBody>
      </p:sp>
      <p:pic>
        <p:nvPicPr>
          <p:cNvPr id="5" name="Content Placeholder 4">
            <a:extLst>
              <a:ext uri="{FF2B5EF4-FFF2-40B4-BE49-F238E27FC236}">
                <a16:creationId xmlns:a16="http://schemas.microsoft.com/office/drawing/2014/main" id="{95F4761F-7764-130C-CEF8-34B7000DFAA7}"/>
              </a:ext>
            </a:extLst>
          </p:cNvPr>
          <p:cNvPicPr>
            <a:picLocks noGrp="1" noChangeAspect="1"/>
          </p:cNvPicPr>
          <p:nvPr>
            <p:ph idx="1"/>
          </p:nvPr>
        </p:nvPicPr>
        <p:blipFill>
          <a:blip r:embed="rId2"/>
          <a:stretch>
            <a:fillRect/>
          </a:stretch>
        </p:blipFill>
        <p:spPr>
          <a:xfrm>
            <a:off x="888603" y="1327438"/>
            <a:ext cx="4887354" cy="4203123"/>
          </a:xfrm>
          <a:prstGeom prst="rect">
            <a:avLst/>
          </a:prstGeom>
        </p:spPr>
      </p:pic>
      <p:sp>
        <p:nvSpPr>
          <p:cNvPr id="4" name="Slide Number Placeholder 3">
            <a:extLst>
              <a:ext uri="{FF2B5EF4-FFF2-40B4-BE49-F238E27FC236}">
                <a16:creationId xmlns:a16="http://schemas.microsoft.com/office/drawing/2014/main" id="{B6815409-C59B-CA32-38A5-B766F55C6D8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D57F1E4F-1CFF-5643-939E-217C01CDF565}" type="slidenum">
              <a:rPr lang="en-US"/>
              <a:pPr>
                <a:spcAft>
                  <a:spcPts val="600"/>
                </a:spcAft>
              </a:pPr>
              <a:t>30</a:t>
            </a:fld>
            <a:endParaRPr lang="en-US"/>
          </a:p>
        </p:txBody>
      </p:sp>
      <p:sp>
        <p:nvSpPr>
          <p:cNvPr id="2" name="Footer Placeholder 1">
            <a:extLst>
              <a:ext uri="{FF2B5EF4-FFF2-40B4-BE49-F238E27FC236}">
                <a16:creationId xmlns:a16="http://schemas.microsoft.com/office/drawing/2014/main" id="{13033475-E150-70D0-93F5-D48C5036FBD1}"/>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313179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7623CD-868D-2F2B-8B1E-3F711B8A434A}"/>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dirty="0"/>
              <a:t>Caviar 6 – Louvain Community Detection 2</a:t>
            </a:r>
          </a:p>
        </p:txBody>
      </p:sp>
      <p:pic>
        <p:nvPicPr>
          <p:cNvPr id="6" name="Content Placeholder 5">
            <a:extLst>
              <a:ext uri="{FF2B5EF4-FFF2-40B4-BE49-F238E27FC236}">
                <a16:creationId xmlns:a16="http://schemas.microsoft.com/office/drawing/2014/main" id="{807FBD38-D027-96D7-C9A1-64CE98CD09BA}"/>
              </a:ext>
            </a:extLst>
          </p:cNvPr>
          <p:cNvPicPr>
            <a:picLocks noGrp="1" noChangeAspect="1"/>
          </p:cNvPicPr>
          <p:nvPr>
            <p:ph idx="1"/>
          </p:nvPr>
        </p:nvPicPr>
        <p:blipFill>
          <a:blip r:embed="rId2"/>
          <a:stretch>
            <a:fillRect/>
          </a:stretch>
        </p:blipFill>
        <p:spPr>
          <a:xfrm>
            <a:off x="888603" y="1309111"/>
            <a:ext cx="4887354" cy="4239778"/>
          </a:xfrm>
          <a:prstGeom prst="rect">
            <a:avLst/>
          </a:prstGeom>
        </p:spPr>
      </p:pic>
      <p:sp>
        <p:nvSpPr>
          <p:cNvPr id="4" name="Slide Number Placeholder 3">
            <a:extLst>
              <a:ext uri="{FF2B5EF4-FFF2-40B4-BE49-F238E27FC236}">
                <a16:creationId xmlns:a16="http://schemas.microsoft.com/office/drawing/2014/main" id="{B6815409-C59B-CA32-38A5-B766F55C6D8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D57F1E4F-1CFF-5643-939E-217C01CDF565}" type="slidenum">
              <a:rPr lang="en-US"/>
              <a:pPr>
                <a:spcAft>
                  <a:spcPts val="600"/>
                </a:spcAft>
              </a:pPr>
              <a:t>31</a:t>
            </a:fld>
            <a:endParaRPr lang="en-US"/>
          </a:p>
        </p:txBody>
      </p:sp>
      <p:sp>
        <p:nvSpPr>
          <p:cNvPr id="2" name="Footer Placeholder 1">
            <a:extLst>
              <a:ext uri="{FF2B5EF4-FFF2-40B4-BE49-F238E27FC236}">
                <a16:creationId xmlns:a16="http://schemas.microsoft.com/office/drawing/2014/main" id="{33DE88D8-DDC5-9AC2-AEC1-D5EBA5AEA9F5}"/>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856637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7623CD-868D-2F2B-8B1E-3F711B8A434A}"/>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dirty="0"/>
              <a:t>Caviar 6 – Louvain Community Detection 3</a:t>
            </a:r>
          </a:p>
        </p:txBody>
      </p:sp>
      <p:pic>
        <p:nvPicPr>
          <p:cNvPr id="2" name="Content Placeholder 1">
            <a:extLst>
              <a:ext uri="{FF2B5EF4-FFF2-40B4-BE49-F238E27FC236}">
                <a16:creationId xmlns:a16="http://schemas.microsoft.com/office/drawing/2014/main" id="{DF5FABD5-1AD5-847F-29D3-C681C6C643CE}"/>
              </a:ext>
            </a:extLst>
          </p:cNvPr>
          <p:cNvPicPr>
            <a:picLocks noGrp="1" noChangeAspect="1"/>
          </p:cNvPicPr>
          <p:nvPr>
            <p:ph idx="1"/>
          </p:nvPr>
        </p:nvPicPr>
        <p:blipFill>
          <a:blip r:embed="rId2"/>
          <a:stretch>
            <a:fillRect/>
          </a:stretch>
        </p:blipFill>
        <p:spPr>
          <a:xfrm>
            <a:off x="888603" y="1388530"/>
            <a:ext cx="4887354" cy="4080940"/>
          </a:xfrm>
          <a:prstGeom prst="rect">
            <a:avLst/>
          </a:prstGeom>
        </p:spPr>
      </p:pic>
      <p:sp>
        <p:nvSpPr>
          <p:cNvPr id="4" name="Slide Number Placeholder 3">
            <a:extLst>
              <a:ext uri="{FF2B5EF4-FFF2-40B4-BE49-F238E27FC236}">
                <a16:creationId xmlns:a16="http://schemas.microsoft.com/office/drawing/2014/main" id="{B6815409-C59B-CA32-38A5-B766F55C6D8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D57F1E4F-1CFF-5643-939E-217C01CDF565}" type="slidenum">
              <a:rPr lang="en-US"/>
              <a:pPr>
                <a:spcAft>
                  <a:spcPts val="600"/>
                </a:spcAft>
              </a:pPr>
              <a:t>32</a:t>
            </a:fld>
            <a:endParaRPr lang="en-US"/>
          </a:p>
        </p:txBody>
      </p:sp>
      <p:sp>
        <p:nvSpPr>
          <p:cNvPr id="3" name="Footer Placeholder 2">
            <a:extLst>
              <a:ext uri="{FF2B5EF4-FFF2-40B4-BE49-F238E27FC236}">
                <a16:creationId xmlns:a16="http://schemas.microsoft.com/office/drawing/2014/main" id="{9AC34575-459A-A499-F4AB-CEB4AF52620B}"/>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61107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225F-A89A-F670-5B1F-8CCBB842FEC2}"/>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dirty="0"/>
              <a:t>Caviar 6 – Louvain Community Detection 4</a:t>
            </a:r>
          </a:p>
        </p:txBody>
      </p:sp>
      <p:pic>
        <p:nvPicPr>
          <p:cNvPr id="5" name="Picture 4">
            <a:extLst>
              <a:ext uri="{FF2B5EF4-FFF2-40B4-BE49-F238E27FC236}">
                <a16:creationId xmlns:a16="http://schemas.microsoft.com/office/drawing/2014/main" id="{30246CD8-6501-E440-CB12-95813DAEC8D3}"/>
              </a:ext>
            </a:extLst>
          </p:cNvPr>
          <p:cNvPicPr>
            <a:picLocks noChangeAspect="1"/>
          </p:cNvPicPr>
          <p:nvPr/>
        </p:nvPicPr>
        <p:blipFill>
          <a:blip r:embed="rId2"/>
          <a:stretch>
            <a:fillRect/>
          </a:stretch>
        </p:blipFill>
        <p:spPr>
          <a:xfrm>
            <a:off x="888603" y="1357984"/>
            <a:ext cx="4887354" cy="4142032"/>
          </a:xfrm>
          <a:prstGeom prst="rect">
            <a:avLst/>
          </a:prstGeom>
        </p:spPr>
      </p:pic>
      <p:sp>
        <p:nvSpPr>
          <p:cNvPr id="4" name="Slide Number Placeholder 3">
            <a:extLst>
              <a:ext uri="{FF2B5EF4-FFF2-40B4-BE49-F238E27FC236}">
                <a16:creationId xmlns:a16="http://schemas.microsoft.com/office/drawing/2014/main" id="{32378916-253E-329B-EFFD-1536380101F7}"/>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33</a:t>
            </a:fld>
            <a:endParaRPr lang="en-US"/>
          </a:p>
        </p:txBody>
      </p:sp>
      <p:sp>
        <p:nvSpPr>
          <p:cNvPr id="3" name="Footer Placeholder 2">
            <a:extLst>
              <a:ext uri="{FF2B5EF4-FFF2-40B4-BE49-F238E27FC236}">
                <a16:creationId xmlns:a16="http://schemas.microsoft.com/office/drawing/2014/main" id="{5B8BB68F-7B36-DD71-A88D-52704E40A526}"/>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84267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A7DE-9554-43E4-1064-A33C1A856260}"/>
              </a:ext>
            </a:extLst>
          </p:cNvPr>
          <p:cNvSpPr>
            <a:spLocks noGrp="1"/>
          </p:cNvSpPr>
          <p:nvPr>
            <p:ph type="title"/>
          </p:nvPr>
        </p:nvSpPr>
        <p:spPr/>
        <p:txBody>
          <a:bodyPr/>
          <a:lstStyle/>
          <a:p>
            <a:r>
              <a:rPr lang="en-US" dirty="0"/>
              <a:t>Uncertain Communities</a:t>
            </a:r>
          </a:p>
        </p:txBody>
      </p:sp>
      <p:sp>
        <p:nvSpPr>
          <p:cNvPr id="3" name="Content Placeholder 2">
            <a:extLst>
              <a:ext uri="{FF2B5EF4-FFF2-40B4-BE49-F238E27FC236}">
                <a16:creationId xmlns:a16="http://schemas.microsoft.com/office/drawing/2014/main" id="{886BFF2E-6D45-903A-04E1-7839E8DABDE0}"/>
              </a:ext>
            </a:extLst>
          </p:cNvPr>
          <p:cNvSpPr>
            <a:spLocks noGrp="1"/>
          </p:cNvSpPr>
          <p:nvPr>
            <p:ph idx="1"/>
          </p:nvPr>
        </p:nvSpPr>
        <p:spPr/>
        <p:txBody>
          <a:bodyPr>
            <a:normAutofit/>
          </a:bodyPr>
          <a:lstStyle/>
          <a:p>
            <a:r>
              <a:rPr lang="en-US" dirty="0"/>
              <a:t>Different community detection algorithms (or even multiple runs of a single algorithm) can produce many different results on networks with high uncertainty</a:t>
            </a:r>
            <a:br>
              <a:rPr lang="en-US" dirty="0"/>
            </a:br>
            <a:endParaRPr lang="en-US" dirty="0"/>
          </a:p>
          <a:p>
            <a:r>
              <a:rPr lang="en-US" dirty="0"/>
              <a:t>Can we decide on a “best” set of communities?</a:t>
            </a:r>
          </a:p>
          <a:p>
            <a:r>
              <a:rPr lang="en-US" dirty="0"/>
              <a:t>Idea: across different detected community structures, if pairs of nodes frequently appear in a community together then they most likely belong together</a:t>
            </a:r>
            <a:br>
              <a:rPr lang="en-US" dirty="0"/>
            </a:br>
            <a:endParaRPr lang="en-US" dirty="0"/>
          </a:p>
          <a:p>
            <a:r>
              <a:rPr lang="en-US" dirty="0"/>
              <a:t>“Network Analytics Enabled by Generating a Pool of Network Variants from Noisy Data” (Mandviwalla, </a:t>
            </a:r>
            <a:r>
              <a:rPr lang="en-US" dirty="0" err="1"/>
              <a:t>Elsisy</a:t>
            </a:r>
            <a:r>
              <a:rPr lang="en-US" dirty="0"/>
              <a:t>, </a:t>
            </a:r>
            <a:r>
              <a:rPr lang="en-US" dirty="0" err="1"/>
              <a:t>Atique</a:t>
            </a:r>
            <a:r>
              <a:rPr lang="en-US" dirty="0"/>
              <a:t>, Kuzmin, </a:t>
            </a:r>
            <a:r>
              <a:rPr lang="en-US" dirty="0" err="1"/>
              <a:t>Gaiteri</a:t>
            </a:r>
            <a:r>
              <a:rPr lang="en-US" dirty="0"/>
              <a:t>, Szymanski) published July 2023 in Entropy</a:t>
            </a:r>
          </a:p>
          <a:p>
            <a:endParaRPr lang="en-US" dirty="0"/>
          </a:p>
        </p:txBody>
      </p:sp>
      <p:sp>
        <p:nvSpPr>
          <p:cNvPr id="4" name="Slide Number Placeholder 3">
            <a:extLst>
              <a:ext uri="{FF2B5EF4-FFF2-40B4-BE49-F238E27FC236}">
                <a16:creationId xmlns:a16="http://schemas.microsoft.com/office/drawing/2014/main" id="{952429A3-A13F-225F-666D-B95CB993EBC5}"/>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Footer Placeholder 4">
            <a:extLst>
              <a:ext uri="{FF2B5EF4-FFF2-40B4-BE49-F238E27FC236}">
                <a16:creationId xmlns:a16="http://schemas.microsoft.com/office/drawing/2014/main" id="{94BCCF3C-859C-7317-A3C2-5A0E59934B0D}"/>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301615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7D04-FE7E-B2E5-AA76-C61DD602E601}"/>
              </a:ext>
            </a:extLst>
          </p:cNvPr>
          <p:cNvSpPr>
            <a:spLocks noGrp="1"/>
          </p:cNvSpPr>
          <p:nvPr>
            <p:ph type="title"/>
          </p:nvPr>
        </p:nvSpPr>
        <p:spPr/>
        <p:txBody>
          <a:bodyPr/>
          <a:lstStyle/>
          <a:p>
            <a:r>
              <a:rPr lang="en-US" dirty="0"/>
              <a:t>Entropy Minimization Heuristic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B40CF7-8982-7171-73B7-D04CF3544282}"/>
                  </a:ext>
                </a:extLst>
              </p:cNvPr>
              <p:cNvSpPr>
                <a:spLocks noGrp="1"/>
              </p:cNvSpPr>
              <p:nvPr>
                <p:ph idx="1"/>
              </p:nvPr>
            </p:nvSpPr>
            <p:spPr/>
            <p:txBody>
              <a:bodyPr>
                <a:normAutofit fontScale="92500" lnSpcReduction="20000"/>
              </a:bodyPr>
              <a:lstStyle/>
              <a:p>
                <a:r>
                  <a:rPr lang="en-US" dirty="0"/>
                  <a:t>For a given criminal network we use the RANG BWRN generator to slightly rewire the network r=1000 times</a:t>
                </a:r>
              </a:p>
              <a:p>
                <a:pPr lvl="1"/>
                <a:r>
                  <a:rPr lang="en-US" dirty="0"/>
                  <a:t>Then we run Louvain community detection on each of these rewired networks r times</a:t>
                </a:r>
              </a:p>
              <a:p>
                <a:pPr lvl="1"/>
                <a:r>
                  <a:rPr lang="en-US" dirty="0"/>
                  <a:t>This gives us r</a:t>
                </a:r>
                <a:r>
                  <a:rPr lang="en-US" baseline="30000" dirty="0"/>
                  <a:t>2</a:t>
                </a:r>
                <a:r>
                  <a:rPr lang="en-US" dirty="0"/>
                  <a:t>=1,000,000 slightly different community structures for the network so we can see which nodes stay paired up most frequently and which do not</a:t>
                </a:r>
              </a:p>
              <a:p>
                <a:r>
                  <a:rPr lang="en-US" dirty="0"/>
                  <a:t>We use the measure of Shannon entropy: </a:t>
                </a:r>
              </a:p>
              <a:p>
                <a:pPr lvl="1"/>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𝑒</m:t>
                        </m:r>
                      </m:e>
                      <m:sub>
                        <m:r>
                          <a:rPr lang="en-US" b="0" i="1" smtClean="0">
                            <a:latin typeface="Cambria Math" panose="02040503050406030204" pitchFamily="18" charset="0"/>
                          </a:rPr>
                          <m:t>𝑠</m:t>
                        </m:r>
                      </m:sub>
                      <m:sup>
                        <m:r>
                          <a:rPr lang="en-US" b="0" i="1" smtClean="0">
                            <a:latin typeface="Cambria Math" panose="02040503050406030204" pitchFamily="18" charset="0"/>
                          </a:rPr>
                          <m:t>𝐶</m:t>
                        </m:r>
                      </m:sup>
                    </m:sSubSup>
                  </m:oMath>
                </a14:m>
                <a:r>
                  <a:rPr lang="en-US" dirty="0"/>
                  <a:t> =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𝑠</m:t>
                        </m:r>
                      </m:sup>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𝑖</m:t>
                            </m:r>
                          </m:sub>
                          <m:sup>
                            <m:r>
                              <a:rPr lang="en-US" b="0" i="1" smtClean="0">
                                <a:latin typeface="Cambria Math" panose="02040503050406030204" pitchFamily="18" charset="0"/>
                              </a:rPr>
                              <m:t>𝐶</m:t>
                            </m:r>
                          </m:sup>
                        </m:sSubSup>
                      </m:e>
                    </m:nary>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ln</m:t>
                        </m:r>
                      </m:fName>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𝑖</m:t>
                            </m:r>
                          </m:sub>
                          <m:sup>
                            <m:r>
                              <a:rPr lang="en-US" b="0" i="1" smtClean="0">
                                <a:latin typeface="Cambria Math" panose="02040503050406030204" pitchFamily="18" charset="0"/>
                              </a:rPr>
                              <m:t>𝐶</m:t>
                            </m:r>
                          </m:sup>
                        </m:sSubSup>
                      </m:e>
                    </m:func>
                    <m:r>
                      <a:rPr lang="en-US" b="0" i="0" smtClean="0">
                        <a:latin typeface="Cambria Math" panose="02040503050406030204" pitchFamily="18" charset="0"/>
                      </a:rPr>
                      <m:t>)</m:t>
                    </m:r>
                  </m:oMath>
                </a14:m>
                <a:endParaRPr lang="en-US" dirty="0"/>
              </a:p>
              <a:p>
                <a:pPr lvl="1"/>
                <a:r>
                  <a:rPr lang="en-US" dirty="0"/>
                  <a:t>To measure the total entropy when comparing a candidate community structure with all of the others</a:t>
                </a:r>
              </a:p>
              <a:p>
                <a:pPr lvl="1"/>
                <a:r>
                  <a:rPr lang="en-US" dirty="0"/>
                  <a:t>Initially we computed this entropy for each of the r</a:t>
                </a:r>
                <a:r>
                  <a:rPr lang="en-US" baseline="30000" dirty="0"/>
                  <a:t>2</a:t>
                </a:r>
                <a:r>
                  <a:rPr lang="en-US" dirty="0"/>
                  <a:t> community structures and found the one with the lowest total entropy but this approach was hurt by the requirement that the best possible community structure would need to have appeared in our r</a:t>
                </a:r>
                <a:r>
                  <a:rPr lang="en-US" baseline="30000" dirty="0"/>
                  <a:t>2</a:t>
                </a:r>
                <a:r>
                  <a:rPr lang="en-US" dirty="0"/>
                  <a:t> outputs </a:t>
                </a:r>
              </a:p>
              <a:p>
                <a:pPr lvl="1"/>
                <a:r>
                  <a:rPr lang="en-US" dirty="0"/>
                  <a:t>So next we build from the ground up the community structure C</a:t>
                </a:r>
                <a:r>
                  <a:rPr lang="en-US" baseline="30000" dirty="0"/>
                  <a:t>*</a:t>
                </a:r>
                <a:r>
                  <a:rPr lang="en-US" dirty="0"/>
                  <a:t> which tries to minimize this measure of entropy</a:t>
                </a:r>
              </a:p>
              <a:p>
                <a:endParaRPr lang="en-US" dirty="0"/>
              </a:p>
            </p:txBody>
          </p:sp>
        </mc:Choice>
        <mc:Fallback xmlns="">
          <p:sp>
            <p:nvSpPr>
              <p:cNvPr id="3" name="Content Placeholder 2">
                <a:extLst>
                  <a:ext uri="{FF2B5EF4-FFF2-40B4-BE49-F238E27FC236}">
                    <a16:creationId xmlns:a16="http://schemas.microsoft.com/office/drawing/2014/main" id="{50B40CF7-8982-7171-73B7-D04CF3544282}"/>
                  </a:ext>
                </a:extLst>
              </p:cNvPr>
              <p:cNvSpPr>
                <a:spLocks noGrp="1" noRot="1" noChangeAspect="1" noMove="1" noResize="1" noEditPoints="1" noAdjustHandles="1" noChangeArrowheads="1" noChangeShapeType="1" noTextEdit="1"/>
              </p:cNvSpPr>
              <p:nvPr>
                <p:ph idx="1"/>
              </p:nvPr>
            </p:nvSpPr>
            <p:spPr>
              <a:blipFill>
                <a:blip r:embed="rId2"/>
                <a:stretch>
                  <a:fillRect l="-71" t="-1727" r="-7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8C0CA1D-298B-6646-8C1D-92CE17012D1A}"/>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Footer Placeholder 4">
            <a:extLst>
              <a:ext uri="{FF2B5EF4-FFF2-40B4-BE49-F238E27FC236}">
                <a16:creationId xmlns:a16="http://schemas.microsoft.com/office/drawing/2014/main" id="{5BD44E0E-58DC-C16A-28A1-54DC8ACC10F6}"/>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16766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0F11-AE71-CF7E-5113-6C7D43DE7316}"/>
              </a:ext>
            </a:extLst>
          </p:cNvPr>
          <p:cNvSpPr>
            <a:spLocks noGrp="1"/>
          </p:cNvSpPr>
          <p:nvPr>
            <p:ph type="title"/>
          </p:nvPr>
        </p:nvSpPr>
        <p:spPr/>
        <p:txBody>
          <a:bodyPr/>
          <a:lstStyle/>
          <a:p>
            <a:r>
              <a:rPr lang="en-US" dirty="0"/>
              <a:t>Entropy Minimization Heuristic</a:t>
            </a:r>
          </a:p>
        </p:txBody>
      </p:sp>
      <p:sp>
        <p:nvSpPr>
          <p:cNvPr id="3" name="Content Placeholder 2">
            <a:extLst>
              <a:ext uri="{FF2B5EF4-FFF2-40B4-BE49-F238E27FC236}">
                <a16:creationId xmlns:a16="http://schemas.microsoft.com/office/drawing/2014/main" id="{F0DE0CB8-179E-72A8-D4E6-70EB0C4DB320}"/>
              </a:ext>
            </a:extLst>
          </p:cNvPr>
          <p:cNvSpPr>
            <a:spLocks noGrp="1"/>
          </p:cNvSpPr>
          <p:nvPr>
            <p:ph idx="1"/>
          </p:nvPr>
        </p:nvSpPr>
        <p:spPr/>
        <p:txBody>
          <a:bodyPr/>
          <a:lstStyle/>
          <a:p>
            <a:r>
              <a:rPr lang="en-US" dirty="0"/>
              <a:t>For a network with N nodes we start with N communities each containing a single node</a:t>
            </a:r>
          </a:p>
          <a:p>
            <a:r>
              <a:rPr lang="en-US" dirty="0"/>
              <a:t>Using the r</a:t>
            </a:r>
            <a:r>
              <a:rPr lang="en-US" baseline="30000" dirty="0"/>
              <a:t>2</a:t>
            </a:r>
            <a:r>
              <a:rPr lang="en-US" dirty="0"/>
              <a:t> =1,000,000 possible community structures generated we compute the total entropy when merging the first 2 communities together</a:t>
            </a:r>
          </a:p>
          <a:p>
            <a:pPr lvl="1"/>
            <a:r>
              <a:rPr lang="en-US" dirty="0"/>
              <a:t>We repeat this computation for every pair of communities</a:t>
            </a:r>
          </a:p>
          <a:p>
            <a:pPr lvl="1"/>
            <a:r>
              <a:rPr lang="en-US" dirty="0"/>
              <a:t>Whichever merge resulted in the lowest total entropy we keep and then move on to the next round</a:t>
            </a:r>
          </a:p>
          <a:p>
            <a:pPr lvl="1"/>
            <a:r>
              <a:rPr lang="en-US" dirty="0"/>
              <a:t>Repeat until there are no pairs of communities to merge to decrease the total entropy</a:t>
            </a:r>
          </a:p>
          <a:p>
            <a:r>
              <a:rPr lang="en-US" dirty="0"/>
              <a:t>We save the resulting structure as our candidate structure C* and then repeat the full process again to see if the next candidate structure ends up with a lower total entropy than C</a:t>
            </a:r>
            <a:r>
              <a:rPr lang="en-US" baseline="30000" dirty="0"/>
              <a:t>*</a:t>
            </a:r>
            <a:r>
              <a:rPr lang="en-US" dirty="0"/>
              <a:t>. After two iterations with no decrease we stop</a:t>
            </a:r>
          </a:p>
        </p:txBody>
      </p:sp>
      <p:sp>
        <p:nvSpPr>
          <p:cNvPr id="4" name="Slide Number Placeholder 3">
            <a:extLst>
              <a:ext uri="{FF2B5EF4-FFF2-40B4-BE49-F238E27FC236}">
                <a16:creationId xmlns:a16="http://schemas.microsoft.com/office/drawing/2014/main" id="{DFCEA603-FA98-14C9-974F-59716E4BA75F}"/>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Footer Placeholder 4">
            <a:extLst>
              <a:ext uri="{FF2B5EF4-FFF2-40B4-BE49-F238E27FC236}">
                <a16:creationId xmlns:a16="http://schemas.microsoft.com/office/drawing/2014/main" id="{BDA435DD-D784-9BC5-B0C9-3C0DB3976364}"/>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864819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D1060E5-18ED-6E39-BBFD-C4A6F00B5DF9}"/>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LFR Benchmarks</a:t>
            </a:r>
          </a:p>
        </p:txBody>
      </p:sp>
      <p:sp>
        <p:nvSpPr>
          <p:cNvPr id="3" name="Content Placeholder 2">
            <a:extLst>
              <a:ext uri="{FF2B5EF4-FFF2-40B4-BE49-F238E27FC236}">
                <a16:creationId xmlns:a16="http://schemas.microsoft.com/office/drawing/2014/main" id="{78892C5B-8E01-47FF-3075-D5CE97BCE218}"/>
              </a:ext>
            </a:extLst>
          </p:cNvPr>
          <p:cNvSpPr>
            <a:spLocks noGrp="1"/>
          </p:cNvSpPr>
          <p:nvPr>
            <p:ph idx="1"/>
          </p:nvPr>
        </p:nvSpPr>
        <p:spPr>
          <a:xfrm>
            <a:off x="673754" y="2160590"/>
            <a:ext cx="3973943" cy="3440110"/>
          </a:xfrm>
        </p:spPr>
        <p:txBody>
          <a:bodyPr>
            <a:normAutofit fontScale="92500"/>
          </a:bodyPr>
          <a:lstStyle/>
          <a:p>
            <a:pPr>
              <a:lnSpc>
                <a:spcPct val="90000"/>
              </a:lnSpc>
            </a:pPr>
            <a:r>
              <a:rPr lang="en-US" sz="1100" dirty="0">
                <a:solidFill>
                  <a:schemeClr val="bg1"/>
                </a:solidFill>
              </a:rPr>
              <a:t>To test this heuristic, we generate 5 LFR benchmark networks statistically equivalent of the Caviar criminal network with known ground truth community structure:</a:t>
            </a:r>
          </a:p>
          <a:p>
            <a:pPr lvl="1">
              <a:lnSpc>
                <a:spcPct val="90000"/>
              </a:lnSpc>
            </a:pPr>
            <a:r>
              <a:rPr lang="en-US" sz="1100" dirty="0">
                <a:solidFill>
                  <a:schemeClr val="bg1"/>
                </a:solidFill>
              </a:rPr>
              <a:t>For a baseline, we run Louvain community detection </a:t>
            </a:r>
            <a:br>
              <a:rPr lang="en-US" sz="1100" dirty="0">
                <a:solidFill>
                  <a:schemeClr val="bg1"/>
                </a:solidFill>
              </a:rPr>
            </a:br>
            <a:r>
              <a:rPr lang="en-US" sz="1100" dirty="0">
                <a:solidFill>
                  <a:schemeClr val="bg1"/>
                </a:solidFill>
              </a:rPr>
              <a:t>on these networks 100 times each. Each resulting</a:t>
            </a:r>
            <a:br>
              <a:rPr lang="en-US" sz="1100" dirty="0">
                <a:solidFill>
                  <a:schemeClr val="bg1"/>
                </a:solidFill>
              </a:rPr>
            </a:br>
            <a:r>
              <a:rPr lang="en-US" sz="1100" dirty="0">
                <a:solidFill>
                  <a:schemeClr val="bg1"/>
                </a:solidFill>
              </a:rPr>
              <a:t>community structure is compared with Normalized </a:t>
            </a:r>
            <a:br>
              <a:rPr lang="en-US" sz="1100" dirty="0">
                <a:solidFill>
                  <a:schemeClr val="bg1"/>
                </a:solidFill>
              </a:rPr>
            </a:br>
            <a:r>
              <a:rPr lang="en-US" sz="1100" dirty="0">
                <a:solidFill>
                  <a:schemeClr val="bg1"/>
                </a:solidFill>
              </a:rPr>
              <a:t>Mutual Information (NMI) to the ground truth.</a:t>
            </a:r>
          </a:p>
          <a:p>
            <a:pPr lvl="1">
              <a:lnSpc>
                <a:spcPct val="90000"/>
              </a:lnSpc>
            </a:pPr>
            <a:r>
              <a:rPr lang="en-US" sz="1100" dirty="0">
                <a:solidFill>
                  <a:schemeClr val="bg1"/>
                </a:solidFill>
              </a:rPr>
              <a:t>We run our entropy minimization heuristic on each</a:t>
            </a:r>
            <a:br>
              <a:rPr lang="en-US" sz="1100" dirty="0">
                <a:solidFill>
                  <a:schemeClr val="bg1"/>
                </a:solidFill>
              </a:rPr>
            </a:br>
            <a:r>
              <a:rPr lang="en-US" sz="1100" dirty="0">
                <a:solidFill>
                  <a:schemeClr val="bg1"/>
                </a:solidFill>
              </a:rPr>
              <a:t>of the 5 LFR networks to obtain C* and compute its</a:t>
            </a:r>
            <a:br>
              <a:rPr lang="en-US" sz="1100" dirty="0">
                <a:solidFill>
                  <a:schemeClr val="bg1"/>
                </a:solidFill>
              </a:rPr>
            </a:br>
            <a:r>
              <a:rPr lang="en-US" sz="1100" dirty="0">
                <a:solidFill>
                  <a:schemeClr val="bg1"/>
                </a:solidFill>
              </a:rPr>
              <a:t>NMI score compared to the ground truth.</a:t>
            </a:r>
          </a:p>
          <a:p>
            <a:pPr lvl="1">
              <a:lnSpc>
                <a:spcPct val="90000"/>
              </a:lnSpc>
            </a:pPr>
            <a:r>
              <a:rPr lang="en-US" sz="1100" dirty="0">
                <a:solidFill>
                  <a:schemeClr val="bg1"/>
                </a:solidFill>
              </a:rPr>
              <a:t>This experiment shows that along with having the</a:t>
            </a:r>
            <a:br>
              <a:rPr lang="en-US" sz="1100" dirty="0">
                <a:solidFill>
                  <a:schemeClr val="bg1"/>
                </a:solidFill>
              </a:rPr>
            </a:br>
            <a:r>
              <a:rPr lang="en-US" sz="1100" dirty="0">
                <a:solidFill>
                  <a:schemeClr val="bg1"/>
                </a:solidFill>
              </a:rPr>
              <a:t>lowest uncertainty of its community memberships,           </a:t>
            </a:r>
            <a:br>
              <a:rPr lang="en-US" sz="1100" dirty="0">
                <a:solidFill>
                  <a:schemeClr val="bg1"/>
                </a:solidFill>
              </a:rPr>
            </a:br>
            <a:r>
              <a:rPr lang="en-US" sz="1100" dirty="0">
                <a:solidFill>
                  <a:schemeClr val="bg1"/>
                </a:solidFill>
              </a:rPr>
              <a:t>C* also gets closer to the ground truth than most</a:t>
            </a:r>
            <a:br>
              <a:rPr lang="en-US" sz="1100" dirty="0">
                <a:solidFill>
                  <a:schemeClr val="bg1"/>
                </a:solidFill>
              </a:rPr>
            </a:br>
            <a:r>
              <a:rPr lang="en-US" sz="1100" dirty="0">
                <a:solidFill>
                  <a:schemeClr val="bg1"/>
                </a:solidFill>
              </a:rPr>
              <a:t>outputs from a traditional community detection algorithm.</a:t>
            </a:r>
          </a:p>
          <a:p>
            <a:pPr>
              <a:lnSpc>
                <a:spcPct val="90000"/>
              </a:lnSpc>
            </a:pPr>
            <a:endParaRPr lang="en-US" sz="110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4" name="Chart 3">
            <a:extLst>
              <a:ext uri="{FF2B5EF4-FFF2-40B4-BE49-F238E27FC236}">
                <a16:creationId xmlns:a16="http://schemas.microsoft.com/office/drawing/2014/main" id="{0CE9D81B-2D59-5EDB-4E2A-8880B871F048}"/>
              </a:ext>
            </a:extLst>
          </p:cNvPr>
          <p:cNvGraphicFramePr>
            <a:graphicFrameLocks/>
          </p:cNvGraphicFramePr>
          <p:nvPr>
            <p:extLst>
              <p:ext uri="{D42A27DB-BD31-4B8C-83A1-F6EECF244321}">
                <p14:modId xmlns:p14="http://schemas.microsoft.com/office/powerpoint/2010/main" val="538893741"/>
              </p:ext>
            </p:extLst>
          </p:nvPr>
        </p:nvGraphicFramePr>
        <p:xfrm>
          <a:off x="6096001" y="972608"/>
          <a:ext cx="5143500" cy="4900269"/>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BA9E5028-58E1-7C06-FDE8-86BD37F05F42}"/>
              </a:ext>
            </a:extLst>
          </p:cNvPr>
          <p:cNvSpPr>
            <a:spLocks noGrp="1"/>
          </p:cNvSpPr>
          <p:nvPr>
            <p:ph type="ftr" sz="quarter" idx="11"/>
          </p:nvPr>
        </p:nvSpPr>
        <p:spPr/>
        <p:txBody>
          <a:bodyPr/>
          <a:lstStyle/>
          <a:p>
            <a:r>
              <a:rPr lang="en-US"/>
              <a:t>#</a:t>
            </a:r>
            <a:endParaRPr lang="en-US" dirty="0"/>
          </a:p>
        </p:txBody>
      </p:sp>
      <p:sp>
        <p:nvSpPr>
          <p:cNvPr id="6" name="Slide Number Placeholder 5">
            <a:extLst>
              <a:ext uri="{FF2B5EF4-FFF2-40B4-BE49-F238E27FC236}">
                <a16:creationId xmlns:a16="http://schemas.microsoft.com/office/drawing/2014/main" id="{96A64FE0-EEFD-8985-BE1B-1973269ACD23}"/>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737361835"/>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0450-62DA-B81E-2A0D-4E1D8AC04BA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C7775F8-2ACD-86AF-4F8D-092C10DD847A}"/>
              </a:ext>
            </a:extLst>
          </p:cNvPr>
          <p:cNvSpPr>
            <a:spLocks noGrp="1"/>
          </p:cNvSpPr>
          <p:nvPr>
            <p:ph idx="1"/>
          </p:nvPr>
        </p:nvSpPr>
        <p:spPr/>
        <p:txBody>
          <a:bodyPr/>
          <a:lstStyle/>
          <a:p>
            <a:r>
              <a:rPr lang="en-US" dirty="0"/>
              <a:t>Our entropy minimization heuristic gets closer to the ground truth community structure than the average performance of a popular community detection algorithm like Louvain</a:t>
            </a:r>
          </a:p>
          <a:p>
            <a:r>
              <a:rPr lang="en-US" dirty="0"/>
              <a:t>It approaches the minimum possible uncertainty in the community memberships</a:t>
            </a:r>
          </a:p>
          <a:p>
            <a:r>
              <a:rPr lang="en-US" dirty="0"/>
              <a:t>The main flaw of this method is the time complexity of computation – if we reduce r</a:t>
            </a:r>
            <a:r>
              <a:rPr lang="en-US" baseline="30000" dirty="0"/>
              <a:t>2</a:t>
            </a:r>
            <a:r>
              <a:rPr lang="en-US" dirty="0"/>
              <a:t> (the number of candidate structures looked at) the performance also decreases</a:t>
            </a:r>
          </a:p>
          <a:p>
            <a:r>
              <a:rPr lang="en-US" dirty="0"/>
              <a:t>Future work: we want to try to rewrite the algorithm to retain most of the performance while significantly decreasing the time complexity and also add an option to allow for overlapping communities – PPI networks application</a:t>
            </a:r>
          </a:p>
        </p:txBody>
      </p:sp>
      <p:sp>
        <p:nvSpPr>
          <p:cNvPr id="4" name="Slide Number Placeholder 3">
            <a:extLst>
              <a:ext uri="{FF2B5EF4-FFF2-40B4-BE49-F238E27FC236}">
                <a16:creationId xmlns:a16="http://schemas.microsoft.com/office/drawing/2014/main" id="{04F36769-7D1D-A4E3-468C-E36DF53F5BDC}"/>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Footer Placeholder 4">
            <a:extLst>
              <a:ext uri="{FF2B5EF4-FFF2-40B4-BE49-F238E27FC236}">
                <a16:creationId xmlns:a16="http://schemas.microsoft.com/office/drawing/2014/main" id="{83285EA7-ED5D-2C63-93CE-0FEBA521CF5B}"/>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417283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860D-35AF-4278-8D68-98A8AED8AB64}"/>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dirty="0">
                <a:solidFill>
                  <a:srgbClr val="FFFFFF"/>
                </a:solidFill>
              </a:rPr>
              <a:t>Questions?</a:t>
            </a:r>
          </a:p>
        </p:txBody>
      </p:sp>
      <p:sp>
        <p:nvSpPr>
          <p:cNvPr id="3" name="Footer Placeholder 2">
            <a:extLst>
              <a:ext uri="{FF2B5EF4-FFF2-40B4-BE49-F238E27FC236}">
                <a16:creationId xmlns:a16="http://schemas.microsoft.com/office/drawing/2014/main" id="{B41F8391-C70E-6739-68B3-0583FC246CF8}"/>
              </a:ext>
            </a:extLst>
          </p:cNvPr>
          <p:cNvSpPr>
            <a:spLocks noGrp="1"/>
          </p:cNvSpPr>
          <p:nvPr>
            <p:ph type="ftr" sz="quarter" idx="11"/>
          </p:nvPr>
        </p:nvSpPr>
        <p:spPr/>
        <p:txBody>
          <a:bodyPr/>
          <a:lstStyle/>
          <a:p>
            <a:r>
              <a:rPr lang="en-US"/>
              <a:t>#</a:t>
            </a:r>
            <a:endParaRPr lang="en-US" dirty="0"/>
          </a:p>
        </p:txBody>
      </p:sp>
      <p:sp>
        <p:nvSpPr>
          <p:cNvPr id="4" name="Slide Number Placeholder 3">
            <a:extLst>
              <a:ext uri="{FF2B5EF4-FFF2-40B4-BE49-F238E27FC236}">
                <a16:creationId xmlns:a16="http://schemas.microsoft.com/office/drawing/2014/main" id="{D67FFD88-B089-D8AF-5FFD-3B8503960AFE}"/>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26309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ACD9-DE0F-63AE-68AB-24339CF05440}"/>
              </a:ext>
            </a:extLst>
          </p:cNvPr>
          <p:cNvSpPr>
            <a:spLocks noGrp="1"/>
          </p:cNvSpPr>
          <p:nvPr>
            <p:ph type="title"/>
          </p:nvPr>
        </p:nvSpPr>
        <p:spPr/>
        <p:txBody>
          <a:bodyPr>
            <a:normAutofit fontScale="90000"/>
          </a:bodyPr>
          <a:lstStyle/>
          <a:p>
            <a:r>
              <a:rPr lang="en-US" dirty="0"/>
              <a:t>Problem: Rich features used to train predictive models are often too computationally intensive to use on enormous datasets</a:t>
            </a:r>
          </a:p>
        </p:txBody>
      </p:sp>
      <p:sp>
        <p:nvSpPr>
          <p:cNvPr id="3" name="Content Placeholder 2">
            <a:extLst>
              <a:ext uri="{FF2B5EF4-FFF2-40B4-BE49-F238E27FC236}">
                <a16:creationId xmlns:a16="http://schemas.microsoft.com/office/drawing/2014/main" id="{0E97B14B-9976-3894-995E-68CCB2B759D7}"/>
              </a:ext>
            </a:extLst>
          </p:cNvPr>
          <p:cNvSpPr>
            <a:spLocks noGrp="1"/>
          </p:cNvSpPr>
          <p:nvPr>
            <p:ph idx="1"/>
          </p:nvPr>
        </p:nvSpPr>
        <p:spPr/>
        <p:txBody>
          <a:bodyPr/>
          <a:lstStyle/>
          <a:p>
            <a:endParaRPr lang="en-US" dirty="0"/>
          </a:p>
          <a:p>
            <a:endParaRPr lang="en-US" dirty="0"/>
          </a:p>
          <a:p>
            <a:r>
              <a:rPr lang="en-US" dirty="0"/>
              <a:t>When working with hundreds of millions of social media messages, the time complexity of many of the most popular features becomes prohibitive</a:t>
            </a:r>
          </a:p>
          <a:p>
            <a:r>
              <a:rPr lang="en-US" dirty="0"/>
              <a:t>Can we develop a simple feature that can be used to boost predictive model performance that has a low complexity?</a:t>
            </a:r>
          </a:p>
          <a:p>
            <a:endParaRPr lang="en-US" dirty="0"/>
          </a:p>
        </p:txBody>
      </p:sp>
      <p:sp>
        <p:nvSpPr>
          <p:cNvPr id="4" name="Slide Number Placeholder 3">
            <a:extLst>
              <a:ext uri="{FF2B5EF4-FFF2-40B4-BE49-F238E27FC236}">
                <a16:creationId xmlns:a16="http://schemas.microsoft.com/office/drawing/2014/main" id="{CBABE6C2-3070-C476-0AB6-57B39D4E829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Footer Placeholder 4">
            <a:extLst>
              <a:ext uri="{FF2B5EF4-FFF2-40B4-BE49-F238E27FC236}">
                <a16:creationId xmlns:a16="http://schemas.microsoft.com/office/drawing/2014/main" id="{6D35C0F0-424E-DD49-7B4E-C2C4D7F4A060}"/>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47384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07BF-250B-8085-D7D1-71D28716777A}"/>
              </a:ext>
            </a:extLst>
          </p:cNvPr>
          <p:cNvSpPr>
            <a:spLocks noGrp="1"/>
          </p:cNvSpPr>
          <p:nvPr>
            <p:ph type="title"/>
          </p:nvPr>
        </p:nvSpPr>
        <p:spPr/>
        <p:txBody>
          <a:bodyPr/>
          <a:lstStyle/>
          <a:p>
            <a:r>
              <a:rPr lang="en-US" sz="3600" dirty="0"/>
              <a:t>DARPA INCAS Project</a:t>
            </a:r>
            <a:endParaRPr lang="en-US" dirty="0"/>
          </a:p>
        </p:txBody>
      </p:sp>
      <p:sp>
        <p:nvSpPr>
          <p:cNvPr id="3" name="Content Placeholder 2">
            <a:extLst>
              <a:ext uri="{FF2B5EF4-FFF2-40B4-BE49-F238E27FC236}">
                <a16:creationId xmlns:a16="http://schemas.microsoft.com/office/drawing/2014/main" id="{AAB43BED-A89F-0898-5682-FEC5676881FC}"/>
              </a:ext>
            </a:extLst>
          </p:cNvPr>
          <p:cNvSpPr>
            <a:spLocks noGrp="1"/>
          </p:cNvSpPr>
          <p:nvPr>
            <p:ph idx="1"/>
          </p:nvPr>
        </p:nvSpPr>
        <p:spPr/>
        <p:txBody>
          <a:bodyPr/>
          <a:lstStyle/>
          <a:p>
            <a:r>
              <a:rPr lang="en-US" dirty="0"/>
              <a:t>The Influence Campaign Awareness and Sensemaking (INCAS) project </a:t>
            </a:r>
          </a:p>
          <a:p>
            <a:pPr lvl="1"/>
            <a:r>
              <a:rPr lang="en-US" dirty="0"/>
              <a:t>“The U.S. is engaged with its adversaries in an asymmetric, continual war of weaponized influence narratives,” said Brian Kettler, the Information Innovation Office (I2O) program manager leading INCAS. “The combination of connectivity and modern media has greatly amplified the potential effects of geopolitical influence campaigns on populations. As adversaries seek to exploit misinformation as well as true information delivered via influence messaging, U.S. analysts need automated tools to help detect and make sense of adversarial influencer campaigns – allowing them to move away from largely manual and ad hoc approaches.”</a:t>
            </a:r>
          </a:p>
          <a:p>
            <a:r>
              <a:rPr lang="en-US" dirty="0"/>
              <a:t>We were tasked with predicting the response rate of Twitter users to various emotions during the 2017 and 2022 French Presidential Elections</a:t>
            </a:r>
          </a:p>
        </p:txBody>
      </p:sp>
      <p:sp>
        <p:nvSpPr>
          <p:cNvPr id="4" name="Slide Number Placeholder 3">
            <a:extLst>
              <a:ext uri="{FF2B5EF4-FFF2-40B4-BE49-F238E27FC236}">
                <a16:creationId xmlns:a16="http://schemas.microsoft.com/office/drawing/2014/main" id="{84B004BA-C21D-CA4B-6A70-BEBB8BAC7E5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Footer Placeholder 4">
            <a:extLst>
              <a:ext uri="{FF2B5EF4-FFF2-40B4-BE49-F238E27FC236}">
                <a16:creationId xmlns:a16="http://schemas.microsoft.com/office/drawing/2014/main" id="{D89A412C-FFCC-90AC-C906-9B1AFFB5F093}"/>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82556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4A05-EEAE-DD88-752A-FCB54358CB05}"/>
              </a:ext>
            </a:extLst>
          </p:cNvPr>
          <p:cNvSpPr>
            <a:spLocks noGrp="1"/>
          </p:cNvSpPr>
          <p:nvPr>
            <p:ph type="title"/>
          </p:nvPr>
        </p:nvSpPr>
        <p:spPr/>
        <p:txBody>
          <a:bodyPr/>
          <a:lstStyle/>
          <a:p>
            <a:r>
              <a:rPr lang="en-US" dirty="0"/>
              <a:t>Emotion Data</a:t>
            </a:r>
          </a:p>
        </p:txBody>
      </p:sp>
      <p:sp>
        <p:nvSpPr>
          <p:cNvPr id="3" name="Content Placeholder 2">
            <a:extLst>
              <a:ext uri="{FF2B5EF4-FFF2-40B4-BE49-F238E27FC236}">
                <a16:creationId xmlns:a16="http://schemas.microsoft.com/office/drawing/2014/main" id="{03CF48C2-F785-4475-9A8D-C2ED81E7F28B}"/>
              </a:ext>
            </a:extLst>
          </p:cNvPr>
          <p:cNvSpPr>
            <a:spLocks noGrp="1"/>
          </p:cNvSpPr>
          <p:nvPr>
            <p:ph idx="1"/>
          </p:nvPr>
        </p:nvSpPr>
        <p:spPr/>
        <p:txBody>
          <a:bodyPr>
            <a:normAutofit lnSpcReduction="10000"/>
          </a:bodyPr>
          <a:lstStyle/>
          <a:p>
            <a:r>
              <a:rPr lang="en-US" dirty="0"/>
              <a:t>A separate INCAS team manually annotates the tweets collected that center on the 2017 and 2022 French Presidential Elections</a:t>
            </a:r>
          </a:p>
          <a:p>
            <a:pPr lvl="1"/>
            <a:r>
              <a:rPr lang="en-US" dirty="0"/>
              <a:t>Each tweet is given a total value between 0 and 1 (1 indicating this is the only emotion present) for each of the following emotions:</a:t>
            </a:r>
          </a:p>
          <a:p>
            <a:pPr lvl="2"/>
            <a:r>
              <a:rPr lang="en-US" dirty="0"/>
              <a:t>Fear, Anger, Enjoyment, Sadness, Disgust, Surprise, or None of the above</a:t>
            </a:r>
          </a:p>
          <a:p>
            <a:pPr lvl="1"/>
            <a:r>
              <a:rPr lang="en-US" dirty="0"/>
              <a:t>Several thousand tweets are annotated by a team of annotators</a:t>
            </a:r>
          </a:p>
          <a:p>
            <a:pPr lvl="1"/>
            <a:r>
              <a:rPr lang="en-US" dirty="0"/>
              <a:t>Another INCAS team fits a model to the annotated tweets and uses it to assign values for the rest of the millions of tweets in the dataset</a:t>
            </a:r>
          </a:p>
          <a:p>
            <a:pPr lvl="1"/>
            <a:endParaRPr lang="en-US" dirty="0"/>
          </a:p>
          <a:p>
            <a:r>
              <a:rPr lang="en-US" dirty="0"/>
              <a:t>Our team was provided with the emotion labels for the months leading up to the election and asked to predict the emotion labels for the month of the election</a:t>
            </a:r>
          </a:p>
        </p:txBody>
      </p:sp>
      <p:sp>
        <p:nvSpPr>
          <p:cNvPr id="4" name="Slide Number Placeholder 3">
            <a:extLst>
              <a:ext uri="{FF2B5EF4-FFF2-40B4-BE49-F238E27FC236}">
                <a16:creationId xmlns:a16="http://schemas.microsoft.com/office/drawing/2014/main" id="{3B811EE1-AC09-C161-92B5-AD4CCC3A7AD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Footer Placeholder 4">
            <a:extLst>
              <a:ext uri="{FF2B5EF4-FFF2-40B4-BE49-F238E27FC236}">
                <a16:creationId xmlns:a16="http://schemas.microsoft.com/office/drawing/2014/main" id="{5ABD48C6-44F6-5D9C-49CF-D405F4D1FCF9}"/>
              </a:ext>
            </a:extLst>
          </p:cNvPr>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32540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BFBB-1D43-BE87-F541-057D24EBCA26}"/>
              </a:ext>
            </a:extLst>
          </p:cNvPr>
          <p:cNvSpPr>
            <a:spLocks noGrp="1"/>
          </p:cNvSpPr>
          <p:nvPr>
            <p:ph type="title"/>
          </p:nvPr>
        </p:nvSpPr>
        <p:spPr/>
        <p:txBody>
          <a:bodyPr/>
          <a:lstStyle/>
          <a:p>
            <a:r>
              <a:rPr lang="en-US" dirty="0"/>
              <a:t>Background on 2017 and 2022 French Elections</a:t>
            </a:r>
          </a:p>
        </p:txBody>
      </p:sp>
      <p:sp>
        <p:nvSpPr>
          <p:cNvPr id="3" name="Content Placeholder 2">
            <a:extLst>
              <a:ext uri="{FF2B5EF4-FFF2-40B4-BE49-F238E27FC236}">
                <a16:creationId xmlns:a16="http://schemas.microsoft.com/office/drawing/2014/main" id="{C30BF011-A3D4-FAB9-76D2-913F6DE0BD9E}"/>
              </a:ext>
            </a:extLst>
          </p:cNvPr>
          <p:cNvSpPr>
            <a:spLocks noGrp="1"/>
          </p:cNvSpPr>
          <p:nvPr>
            <p:ph idx="1"/>
          </p:nvPr>
        </p:nvSpPr>
        <p:spPr/>
        <p:txBody>
          <a:bodyPr>
            <a:normAutofit fontScale="77500" lnSpcReduction="20000"/>
          </a:bodyPr>
          <a:lstStyle/>
          <a:p>
            <a:r>
              <a:rPr lang="en-US" dirty="0"/>
              <a:t>French presidential elections – once every 5 years</a:t>
            </a:r>
          </a:p>
          <a:p>
            <a:pPr lvl="1"/>
            <a:r>
              <a:rPr lang="en-US" dirty="0"/>
              <a:t>Initial round with all candidates – top 2 advance to second round</a:t>
            </a:r>
          </a:p>
          <a:p>
            <a:r>
              <a:rPr lang="en-US" dirty="0"/>
              <a:t>2017 - Five main candidates:</a:t>
            </a:r>
          </a:p>
          <a:p>
            <a:pPr lvl="1"/>
            <a:r>
              <a:rPr lang="en-US" dirty="0"/>
              <a:t>Jean-Luc </a:t>
            </a:r>
            <a:r>
              <a:rPr lang="en-US" dirty="0" err="1"/>
              <a:t>Melenchon</a:t>
            </a:r>
            <a:r>
              <a:rPr lang="en-US" dirty="0"/>
              <a:t> (far left wing) – 19.5% vote</a:t>
            </a:r>
          </a:p>
          <a:p>
            <a:pPr lvl="1"/>
            <a:r>
              <a:rPr lang="en-US" dirty="0"/>
              <a:t>Benoit Hamon (left center) – 6.3% vote</a:t>
            </a:r>
          </a:p>
          <a:p>
            <a:pPr lvl="1"/>
            <a:r>
              <a:rPr lang="en-US" dirty="0"/>
              <a:t>Emmanuel Macron (center) – 24.0% vote</a:t>
            </a:r>
          </a:p>
          <a:p>
            <a:pPr lvl="1"/>
            <a:r>
              <a:rPr lang="en-US" dirty="0"/>
              <a:t>Francois </a:t>
            </a:r>
            <a:r>
              <a:rPr lang="en-US" dirty="0" err="1"/>
              <a:t>Fillon</a:t>
            </a:r>
            <a:r>
              <a:rPr lang="en-US" dirty="0"/>
              <a:t> (right center) – 20.0% vote</a:t>
            </a:r>
          </a:p>
          <a:p>
            <a:pPr lvl="1"/>
            <a:r>
              <a:rPr lang="en-US" dirty="0"/>
              <a:t>Marine Le Pen (far right wing) – 21.3% vote</a:t>
            </a:r>
          </a:p>
          <a:p>
            <a:pPr lvl="2"/>
            <a:r>
              <a:rPr lang="en-US" dirty="0"/>
              <a:t>Le pen and Macron advanced – Macron won (66.1% vs. 33.9%)</a:t>
            </a:r>
          </a:p>
          <a:p>
            <a:r>
              <a:rPr lang="en-US" dirty="0"/>
              <a:t>2022 – Three main candidates:</a:t>
            </a:r>
          </a:p>
          <a:p>
            <a:pPr lvl="1"/>
            <a:r>
              <a:rPr lang="en-US" dirty="0"/>
              <a:t>Jean-Luc </a:t>
            </a:r>
            <a:r>
              <a:rPr lang="en-US" dirty="0" err="1"/>
              <a:t>Melenchon</a:t>
            </a:r>
            <a:r>
              <a:rPr lang="en-US" dirty="0"/>
              <a:t> (far left wing) – 21.95% vote</a:t>
            </a:r>
          </a:p>
          <a:p>
            <a:pPr lvl="1"/>
            <a:r>
              <a:rPr lang="en-US" dirty="0"/>
              <a:t>Emmanuel Macron (center) – 27.85% vote</a:t>
            </a:r>
          </a:p>
          <a:p>
            <a:pPr lvl="1"/>
            <a:r>
              <a:rPr lang="en-US" dirty="0"/>
              <a:t>Marine Le Pen (far right wing) – 23.15% vote</a:t>
            </a:r>
          </a:p>
          <a:p>
            <a:pPr lvl="2"/>
            <a:r>
              <a:rPr lang="en-US" dirty="0"/>
              <a:t>Le pen and Macron advanced – Macron won (58.55% vs. 41.45%)</a:t>
            </a:r>
          </a:p>
          <a:p>
            <a:pPr lvl="2"/>
            <a:endParaRPr lang="en-US" dirty="0"/>
          </a:p>
        </p:txBody>
      </p:sp>
      <p:sp>
        <p:nvSpPr>
          <p:cNvPr id="4" name="Footer Placeholder 3">
            <a:extLst>
              <a:ext uri="{FF2B5EF4-FFF2-40B4-BE49-F238E27FC236}">
                <a16:creationId xmlns:a16="http://schemas.microsoft.com/office/drawing/2014/main" id="{6E0C792A-82D4-32E5-EDC4-B9BC1AD317DA}"/>
              </a:ext>
            </a:extLst>
          </p:cNvPr>
          <p:cNvSpPr>
            <a:spLocks noGrp="1"/>
          </p:cNvSpPr>
          <p:nvPr>
            <p:ph type="ftr" sz="quarter" idx="11"/>
          </p:nvPr>
        </p:nvSpPr>
        <p:spPr/>
        <p:txBody>
          <a:bodyPr/>
          <a:lstStyle/>
          <a:p>
            <a:r>
              <a:rPr lang="en-US"/>
              <a:t>#</a:t>
            </a:r>
            <a:endParaRPr lang="en-US" dirty="0"/>
          </a:p>
        </p:txBody>
      </p:sp>
      <p:sp>
        <p:nvSpPr>
          <p:cNvPr id="5" name="Slide Number Placeholder 4">
            <a:extLst>
              <a:ext uri="{FF2B5EF4-FFF2-40B4-BE49-F238E27FC236}">
                <a16:creationId xmlns:a16="http://schemas.microsoft.com/office/drawing/2014/main" id="{B5E2C6C5-8388-E688-6565-12949A58865D}"/>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82667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339E-7001-4C7E-8D1F-12A8FFEFD33B}"/>
              </a:ext>
            </a:extLst>
          </p:cNvPr>
          <p:cNvSpPr>
            <a:spLocks noGrp="1"/>
          </p:cNvSpPr>
          <p:nvPr>
            <p:ph type="title"/>
          </p:nvPr>
        </p:nvSpPr>
        <p:spPr>
          <a:xfrm>
            <a:off x="673754" y="643467"/>
            <a:ext cx="4203045" cy="1375608"/>
          </a:xfrm>
        </p:spPr>
        <p:txBody>
          <a:bodyPr anchor="ctr">
            <a:normAutofit/>
          </a:bodyPr>
          <a:lstStyle/>
          <a:p>
            <a:r>
              <a:rPr lang="en-US" dirty="0">
                <a:solidFill>
                  <a:schemeClr val="tx1"/>
                </a:solidFill>
              </a:rPr>
              <a:t>Trend-Trend graph</a:t>
            </a:r>
          </a:p>
        </p:txBody>
      </p:sp>
      <p:sp>
        <p:nvSpPr>
          <p:cNvPr id="9" name="Content Placeholder 8">
            <a:extLst>
              <a:ext uri="{FF2B5EF4-FFF2-40B4-BE49-F238E27FC236}">
                <a16:creationId xmlns:a16="http://schemas.microsoft.com/office/drawing/2014/main" id="{55E64DFE-2DCA-0F65-F7CB-0D9180062CC6}"/>
              </a:ext>
            </a:extLst>
          </p:cNvPr>
          <p:cNvSpPr>
            <a:spLocks noGrp="1"/>
          </p:cNvSpPr>
          <p:nvPr>
            <p:ph idx="1"/>
          </p:nvPr>
        </p:nvSpPr>
        <p:spPr>
          <a:xfrm>
            <a:off x="673754" y="2160590"/>
            <a:ext cx="3973943" cy="3440110"/>
          </a:xfrm>
        </p:spPr>
        <p:txBody>
          <a:bodyPr>
            <a:normAutofit fontScale="62500" lnSpcReduction="20000"/>
          </a:bodyPr>
          <a:lstStyle/>
          <a:p>
            <a:r>
              <a:rPr lang="en-US" dirty="0"/>
              <a:t>Some studies have shown that simple semantic network features can be rich enough to use for regressions without requiring complex computations. </a:t>
            </a:r>
          </a:p>
          <a:p>
            <a:r>
              <a:rPr lang="en-US" dirty="0"/>
              <a:t>We create a weighted semantic network between Twitter hashtags from a corpus of 3.7 million tweets related to the 2017 French presidential election.</a:t>
            </a:r>
          </a:p>
          <a:p>
            <a:r>
              <a:rPr lang="en-US" dirty="0"/>
              <a:t>A bipartite graph is formed where hashtags are nodes and weighted edges connect the hashtags reflecting the number of Twitter users that interacted with both hashtags. </a:t>
            </a:r>
          </a:p>
          <a:p>
            <a:r>
              <a:rPr lang="en-US" dirty="0"/>
              <a:t>The graph is then transformed into a maximum-spanning tree with the most popular hashtag (#france) as its root node in order to construct a hierarchy amongst the hashtags. We then demonstrate the viability of using this tree to help predict users’ response rates to various emotions</a:t>
            </a:r>
            <a:endParaRPr lang="en-US" dirty="0">
              <a:solidFill>
                <a:schemeClr val="bg1"/>
              </a:solidFill>
            </a:endParaRPr>
          </a:p>
        </p:txBody>
      </p:sp>
      <p:pic>
        <p:nvPicPr>
          <p:cNvPr id="10" name="Content Placeholder 4">
            <a:extLst>
              <a:ext uri="{FF2B5EF4-FFF2-40B4-BE49-F238E27FC236}">
                <a16:creationId xmlns:a16="http://schemas.microsoft.com/office/drawing/2014/main" id="{D86945C5-4C39-4061-9E04-91268422EF5E}"/>
              </a:ext>
            </a:extLst>
          </p:cNvPr>
          <p:cNvPicPr>
            <a:picLocks noChangeAspect="1"/>
          </p:cNvPicPr>
          <p:nvPr/>
        </p:nvPicPr>
        <p:blipFill>
          <a:blip r:embed="rId2"/>
          <a:stretch>
            <a:fillRect/>
          </a:stretch>
        </p:blipFill>
        <p:spPr>
          <a:xfrm>
            <a:off x="6096001" y="1288190"/>
            <a:ext cx="5143500" cy="4269104"/>
          </a:xfrm>
          <a:prstGeom prst="rect">
            <a:avLst/>
          </a:prstGeom>
        </p:spPr>
      </p:pic>
      <p:sp>
        <p:nvSpPr>
          <p:cNvPr id="3" name="Footer Placeholder 2">
            <a:extLst>
              <a:ext uri="{FF2B5EF4-FFF2-40B4-BE49-F238E27FC236}">
                <a16:creationId xmlns:a16="http://schemas.microsoft.com/office/drawing/2014/main" id="{1C9E2A22-D311-EB2C-4338-BA08C56A8E43}"/>
              </a:ext>
            </a:extLst>
          </p:cNvPr>
          <p:cNvSpPr>
            <a:spLocks noGrp="1"/>
          </p:cNvSpPr>
          <p:nvPr>
            <p:ph type="ftr" sz="quarter" idx="11"/>
          </p:nvPr>
        </p:nvSpPr>
        <p:spPr/>
        <p:txBody>
          <a:bodyPr/>
          <a:lstStyle/>
          <a:p>
            <a:r>
              <a:rPr lang="en-US"/>
              <a:t>#</a:t>
            </a:r>
            <a:endParaRPr lang="en-US" dirty="0"/>
          </a:p>
        </p:txBody>
      </p:sp>
      <p:sp>
        <p:nvSpPr>
          <p:cNvPr id="4" name="Slide Number Placeholder 3">
            <a:extLst>
              <a:ext uri="{FF2B5EF4-FFF2-40B4-BE49-F238E27FC236}">
                <a16:creationId xmlns:a16="http://schemas.microsoft.com/office/drawing/2014/main" id="{357D6B5F-2038-8981-D1C7-FEBFBCDC877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78721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339E-7001-4C7E-8D1F-12A8FFEFD33B}"/>
              </a:ext>
            </a:extLst>
          </p:cNvPr>
          <p:cNvSpPr>
            <a:spLocks noGrp="1"/>
          </p:cNvSpPr>
          <p:nvPr>
            <p:ph type="title"/>
          </p:nvPr>
        </p:nvSpPr>
        <p:spPr>
          <a:xfrm>
            <a:off x="673754" y="643467"/>
            <a:ext cx="4203045" cy="1375608"/>
          </a:xfrm>
        </p:spPr>
        <p:txBody>
          <a:bodyPr anchor="ctr">
            <a:normAutofit/>
          </a:bodyPr>
          <a:lstStyle/>
          <a:p>
            <a:r>
              <a:rPr lang="en-US" dirty="0">
                <a:solidFill>
                  <a:schemeClr val="tx1"/>
                </a:solidFill>
              </a:rPr>
              <a:t>Isolation</a:t>
            </a:r>
          </a:p>
        </p:txBody>
      </p:sp>
      <p:sp>
        <p:nvSpPr>
          <p:cNvPr id="9" name="Content Placeholder 8">
            <a:extLst>
              <a:ext uri="{FF2B5EF4-FFF2-40B4-BE49-F238E27FC236}">
                <a16:creationId xmlns:a16="http://schemas.microsoft.com/office/drawing/2014/main" id="{55E64DFE-2DCA-0F65-F7CB-0D9180062CC6}"/>
              </a:ext>
            </a:extLst>
          </p:cNvPr>
          <p:cNvSpPr>
            <a:spLocks noGrp="1"/>
          </p:cNvSpPr>
          <p:nvPr>
            <p:ph idx="1"/>
          </p:nvPr>
        </p:nvSpPr>
        <p:spPr>
          <a:xfrm>
            <a:off x="673754" y="2160590"/>
            <a:ext cx="3973943" cy="3440110"/>
          </a:xfrm>
        </p:spPr>
        <p:txBody>
          <a:bodyPr>
            <a:normAutofit fontScale="92500" lnSpcReduction="10000"/>
          </a:bodyPr>
          <a:lstStyle/>
          <a:p>
            <a:r>
              <a:rPr lang="en-US" dirty="0">
                <a:solidFill>
                  <a:schemeClr val="tx1"/>
                </a:solidFill>
              </a:rPr>
              <a:t>Size of nodes based on total # of mentions</a:t>
            </a:r>
          </a:p>
          <a:p>
            <a:r>
              <a:rPr lang="en-US" dirty="0">
                <a:solidFill>
                  <a:schemeClr val="tx1"/>
                </a:solidFill>
              </a:rPr>
              <a:t>Darker color for greater degree in trend-trend graph</a:t>
            </a:r>
          </a:p>
          <a:p>
            <a:endParaRPr lang="en-US" dirty="0">
              <a:solidFill>
                <a:schemeClr val="tx1"/>
              </a:solidFill>
            </a:endParaRPr>
          </a:p>
          <a:p>
            <a:r>
              <a:rPr lang="en-US" dirty="0">
                <a:solidFill>
                  <a:schemeClr val="tx1"/>
                </a:solidFill>
              </a:rPr>
              <a:t>Far-right candidate (marine2017) similar size to other candidates but much weaker connection to the graph</a:t>
            </a:r>
          </a:p>
          <a:p>
            <a:r>
              <a:rPr lang="en-US" dirty="0">
                <a:solidFill>
                  <a:schemeClr val="tx1"/>
                </a:solidFill>
              </a:rPr>
              <a:t>Users that post about this trend do not frequently use other hashtags</a:t>
            </a:r>
          </a:p>
        </p:txBody>
      </p:sp>
      <p:pic>
        <p:nvPicPr>
          <p:cNvPr id="5" name="Content Placeholder 4">
            <a:extLst>
              <a:ext uri="{FF2B5EF4-FFF2-40B4-BE49-F238E27FC236}">
                <a16:creationId xmlns:a16="http://schemas.microsoft.com/office/drawing/2014/main" id="{15299829-9FF5-4302-8464-1E4AEE15BD2F}"/>
              </a:ext>
            </a:extLst>
          </p:cNvPr>
          <p:cNvPicPr>
            <a:picLocks noChangeAspect="1"/>
          </p:cNvPicPr>
          <p:nvPr/>
        </p:nvPicPr>
        <p:blipFill>
          <a:blip r:embed="rId2"/>
          <a:stretch>
            <a:fillRect/>
          </a:stretch>
        </p:blipFill>
        <p:spPr>
          <a:xfrm>
            <a:off x="6096001" y="1564653"/>
            <a:ext cx="5143500" cy="3716178"/>
          </a:xfrm>
          <a:prstGeom prst="rect">
            <a:avLst/>
          </a:prstGeom>
        </p:spPr>
      </p:pic>
      <p:sp>
        <p:nvSpPr>
          <p:cNvPr id="3" name="Footer Placeholder 2">
            <a:extLst>
              <a:ext uri="{FF2B5EF4-FFF2-40B4-BE49-F238E27FC236}">
                <a16:creationId xmlns:a16="http://schemas.microsoft.com/office/drawing/2014/main" id="{090E05CC-8E04-1071-E1ED-CC476CAC9BD3}"/>
              </a:ext>
            </a:extLst>
          </p:cNvPr>
          <p:cNvSpPr>
            <a:spLocks noGrp="1"/>
          </p:cNvSpPr>
          <p:nvPr>
            <p:ph type="ftr" sz="quarter" idx="11"/>
          </p:nvPr>
        </p:nvSpPr>
        <p:spPr/>
        <p:txBody>
          <a:bodyPr/>
          <a:lstStyle/>
          <a:p>
            <a:r>
              <a:rPr lang="en-US"/>
              <a:t>#</a:t>
            </a:r>
            <a:endParaRPr lang="en-US" dirty="0"/>
          </a:p>
        </p:txBody>
      </p:sp>
      <p:sp>
        <p:nvSpPr>
          <p:cNvPr id="4" name="Slide Number Placeholder 3">
            <a:extLst>
              <a:ext uri="{FF2B5EF4-FFF2-40B4-BE49-F238E27FC236}">
                <a16:creationId xmlns:a16="http://schemas.microsoft.com/office/drawing/2014/main" id="{78E61005-899A-5A7E-269C-C626173C7984}"/>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8023710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122</TotalTime>
  <Words>2652</Words>
  <Application>Microsoft Office PowerPoint</Application>
  <PresentationFormat>Widescreen</PresentationFormat>
  <Paragraphs>282</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Cambria Math</vt:lpstr>
      <vt:lpstr>Trebuchet MS</vt:lpstr>
      <vt:lpstr>Wingdings 3</vt:lpstr>
      <vt:lpstr>Facet</vt:lpstr>
      <vt:lpstr>Response Prediction and Clustering on Social and Criminal Networks</vt:lpstr>
      <vt:lpstr>Who am I?</vt:lpstr>
      <vt:lpstr>Paper 1 – Analyzing Trendy Twitter Hashtags in the 2022 French Presidential Election</vt:lpstr>
      <vt:lpstr>Problem: Rich features used to train predictive models are often too computationally intensive to use on enormous datasets</vt:lpstr>
      <vt:lpstr>DARPA INCAS Project</vt:lpstr>
      <vt:lpstr>Emotion Data</vt:lpstr>
      <vt:lpstr>Background on 2017 and 2022 French Elections</vt:lpstr>
      <vt:lpstr>Trend-Trend graph</vt:lpstr>
      <vt:lpstr>Isolation</vt:lpstr>
      <vt:lpstr>PowerPoint Presentation</vt:lpstr>
      <vt:lpstr>PowerPoint Presentation</vt:lpstr>
      <vt:lpstr>PowerPoint Presentation</vt:lpstr>
      <vt:lpstr>Hashtag Features</vt:lpstr>
      <vt:lpstr>Linear Regression Results</vt:lpstr>
      <vt:lpstr>Conclusions</vt:lpstr>
      <vt:lpstr>Paper 2/3 – A Network Generator for Covert Network Structures</vt:lpstr>
      <vt:lpstr>Problem: High Uncertainty in Covert Networks</vt:lpstr>
      <vt:lpstr>Caviar Network</vt:lpstr>
      <vt:lpstr>Caviar Network</vt:lpstr>
      <vt:lpstr>Caviar 6</vt:lpstr>
      <vt:lpstr>Ciel Network</vt:lpstr>
      <vt:lpstr>Ciel Network</vt:lpstr>
      <vt:lpstr>Why?</vt:lpstr>
      <vt:lpstr>Why?</vt:lpstr>
      <vt:lpstr>So, what is similar?</vt:lpstr>
      <vt:lpstr>Betweenness Centrality Review</vt:lpstr>
      <vt:lpstr>Hierarchy – Communities, Leaders, and Subordinates</vt:lpstr>
      <vt:lpstr>Randomized Anonymous Network Generator (RANG)</vt:lpstr>
      <vt:lpstr>Paper 3/3 – Network Analytics Enabled by Generating a Pool of Network Variants from Noisy Data</vt:lpstr>
      <vt:lpstr>Caviar 6 – Louvain Community Detection 1</vt:lpstr>
      <vt:lpstr>Caviar 6 – Louvain Community Detection 2</vt:lpstr>
      <vt:lpstr>Caviar 6 – Louvain Community Detection 3</vt:lpstr>
      <vt:lpstr>Caviar 6 – Louvain Community Detection 4</vt:lpstr>
      <vt:lpstr>Uncertain Communities</vt:lpstr>
      <vt:lpstr>Entropy Minimization Heuristic</vt:lpstr>
      <vt:lpstr>Entropy Minimization Heuristic</vt:lpstr>
      <vt:lpstr>LFR Benchmarks</vt:lpstr>
      <vt:lpstr>Conclusions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Aamir Mandviwalla</dc:creator>
  <cp:lastModifiedBy>Szymanski, Bolek</cp:lastModifiedBy>
  <cp:revision>3</cp:revision>
  <dcterms:created xsi:type="dcterms:W3CDTF">2022-11-07T13:31:25Z</dcterms:created>
  <dcterms:modified xsi:type="dcterms:W3CDTF">2023-10-19T15:06:47Z</dcterms:modified>
</cp:coreProperties>
</file>